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39" r:id="rId2"/>
    <p:sldId id="340" r:id="rId3"/>
    <p:sldId id="342" r:id="rId4"/>
    <p:sldId id="343" r:id="rId5"/>
    <p:sldId id="344" r:id="rId6"/>
    <p:sldId id="346" r:id="rId7"/>
    <p:sldId id="347" r:id="rId8"/>
    <p:sldId id="348" r:id="rId9"/>
    <p:sldId id="349" r:id="rId10"/>
    <p:sldId id="350" r:id="rId11"/>
    <p:sldId id="353" r:id="rId12"/>
    <p:sldId id="354" r:id="rId13"/>
    <p:sldId id="355" r:id="rId14"/>
    <p:sldId id="356" r:id="rId15"/>
    <p:sldId id="351" r:id="rId16"/>
    <p:sldId id="352" r:id="rId1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eremy Michel" id="{5454A391-A4D2-472A-BC16-12338FD9AF3E}">
          <p14:sldIdLst>
            <p14:sldId id="339"/>
            <p14:sldId id="340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3"/>
            <p14:sldId id="354"/>
            <p14:sldId id="355"/>
            <p14:sldId id="356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5382" autoAdjust="0"/>
  </p:normalViewPr>
  <p:slideViewPr>
    <p:cSldViewPr snapToGrid="0" snapToObjects="1">
      <p:cViewPr>
        <p:scale>
          <a:sx n="66" d="100"/>
          <a:sy n="66" d="100"/>
        </p:scale>
        <p:origin x="-175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3804" y="-7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A8FCE6-16BF-4470-A7CE-638EA52F838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767944-F57B-4971-B0B6-A1D97C6A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2C8A348-DC74-DE4F-92C9-A833224F36A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8FEB573-84C7-4049-8CE3-BB99A7239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4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AD00-EB41-417F-BBE6-25FF7A936E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9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report always or frequently documenting weight status but actual documentation rates are 21% (overweight) and 64% (obese)</a:t>
            </a:r>
          </a:p>
          <a:p>
            <a:r>
              <a:rPr lang="en-US" dirty="0" smtClean="0"/>
              <a:t>85% report ordering screening laboratory evaluation but only 50% of patients had screening laboratory evaluation ordered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</a:p>
          <a:p>
            <a:r>
              <a:rPr lang="en-US" dirty="0" smtClean="0"/>
              <a:t>Quick,</a:t>
            </a:r>
            <a:r>
              <a:rPr lang="en-US" baseline="0" dirty="0" smtClean="0"/>
              <a:t> easy, low overhead, adaptable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Stage 2</a:t>
            </a:r>
          </a:p>
          <a:p>
            <a:r>
              <a:rPr lang="en-US" baseline="0" dirty="0" smtClean="0"/>
              <a:t>Layout, spacing, internal workflow (white box testing)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Stage 3</a:t>
            </a:r>
          </a:p>
          <a:p>
            <a:r>
              <a:rPr lang="en-US" baseline="0" dirty="0" smtClean="0"/>
              <a:t>Interactivity, data handling, processing speed (integration testing)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7%-point</a:t>
            </a:r>
            <a:r>
              <a:rPr lang="en-US" baseline="0" dirty="0" smtClean="0"/>
              <a:t> </a:t>
            </a:r>
            <a:r>
              <a:rPr lang="en-US" dirty="0" smtClean="0"/>
              <a:t>increase in recognition of obesity</a:t>
            </a:r>
          </a:p>
          <a:p>
            <a:r>
              <a:rPr lang="en-US" dirty="0" smtClean="0"/>
              <a:t>18%-point</a:t>
            </a:r>
            <a:r>
              <a:rPr lang="en-US" baseline="0" dirty="0" smtClean="0"/>
              <a:t> increase in comorbidity screening lab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Internals: this did not save automatically because of when the save function was triggered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B573-84C7-4049-8CE3-BB99A72394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9079-B01A-4531-8C65-46790092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4A0F-17E7-D24E-9445-F516DAD191B9}" type="datetimeFigureOut">
              <a:rPr lang="en-US" smtClean="0"/>
              <a:pPr/>
              <a:t>11/10/2015</a:t>
            </a:fld>
            <a:r>
              <a:rPr lang="en-US" smtClean="0"/>
              <a:t>	</a:t>
            </a:r>
            <a:fld id="{055A4C18-3D7F-4C40-9EBF-960943B7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5C63-F14C-4816-B07F-5EB1FEE0D3F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08B2-F36B-4FA5-A7FC-82399FE44A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bmi_hdr_b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09" y="0"/>
            <a:ext cx="1904165" cy="1417638"/>
          </a:xfrm>
          <a:prstGeom prst="rect">
            <a:avLst/>
          </a:prstGeom>
        </p:spPr>
      </p:pic>
      <p:pic>
        <p:nvPicPr>
          <p:cNvPr id="8" name="Picture 7" descr="CHOP_Logo_Lin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48" y="6467475"/>
            <a:ext cx="3721100" cy="254000"/>
          </a:xfrm>
          <a:prstGeom prst="rect">
            <a:avLst/>
          </a:prstGeom>
        </p:spPr>
      </p:pic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1949450" y="6357938"/>
            <a:ext cx="50815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4" descr="CHOP research horiz teal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6432550"/>
            <a:ext cx="5081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Decision Support to Improve Childhood </a:t>
            </a:r>
            <a:br>
              <a:rPr lang="en-US" sz="3600" dirty="0" smtClean="0"/>
            </a:br>
            <a:r>
              <a:rPr lang="en-US" sz="3600" dirty="0" smtClean="0"/>
              <a:t>Obesity Management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Jeremy Michel, MD, MHS</a:t>
            </a:r>
          </a:p>
          <a:p>
            <a:r>
              <a:rPr lang="en-US" sz="1800" dirty="0" smtClean="0"/>
              <a:t>Physician-Informatician</a:t>
            </a: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Children’s Hospital of </a:t>
            </a:r>
            <a:r>
              <a:rPr lang="en-US" sz="1800" dirty="0" smtClean="0"/>
              <a:t>Philadelphia &amp; ECRI Institute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29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-4762"/>
            <a:ext cx="73279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Redesign, E</a:t>
            </a:r>
            <a:r>
              <a:rPr lang="en-US" sz="3600" dirty="0" smtClean="0"/>
              <a:t>nhance, Evaluate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Redesign: Address </a:t>
            </a:r>
            <a:r>
              <a:rPr lang="en-US" dirty="0" smtClean="0"/>
              <a:t>the issues impacting users</a:t>
            </a:r>
          </a:p>
          <a:p>
            <a:pPr lvl="1"/>
            <a:r>
              <a:rPr lang="en-US" sz="2400" dirty="0" smtClean="0"/>
              <a:t>Used templates and pre-processing to improve efficiency</a:t>
            </a:r>
          </a:p>
          <a:p>
            <a:pPr lvl="1"/>
            <a:r>
              <a:rPr lang="en-US" sz="2400" dirty="0" smtClean="0"/>
              <a:t>Made adjustments to </a:t>
            </a:r>
            <a:r>
              <a:rPr lang="en-US" sz="2400" dirty="0" smtClean="0"/>
              <a:t>account for </a:t>
            </a:r>
            <a:r>
              <a:rPr lang="en-US" sz="2400" dirty="0" smtClean="0"/>
              <a:t>unanticipated workflows</a:t>
            </a:r>
            <a:endParaRPr lang="en-US" sz="2400" dirty="0" smtClean="0"/>
          </a:p>
          <a:p>
            <a:pPr lvl="1"/>
            <a:r>
              <a:rPr lang="en-US" sz="2400" dirty="0" smtClean="0"/>
              <a:t>Communicate with users regarding use of order set</a:t>
            </a:r>
          </a:p>
          <a:p>
            <a:r>
              <a:rPr lang="en-US" dirty="0" smtClean="0"/>
              <a:t>Enhance: Promote links to the Evidence-Base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 to the Clinical Pathway for Childhood Obesity</a:t>
            </a:r>
          </a:p>
          <a:p>
            <a:pPr lvl="1"/>
            <a:r>
              <a:rPr lang="en-US" dirty="0" smtClean="0"/>
              <a:t>Developed a “Learning Link”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mprove clinician knowledge of obesity management</a:t>
            </a:r>
          </a:p>
          <a:p>
            <a:pPr lvl="2"/>
            <a:r>
              <a:rPr lang="en-US" dirty="0" smtClean="0"/>
              <a:t>Improve clinician comfort using the Healthy Weight Care Assistant</a:t>
            </a:r>
            <a:endParaRPr lang="en-US" dirty="0" smtClean="0"/>
          </a:p>
          <a:p>
            <a:r>
              <a:rPr lang="en-US" dirty="0" smtClean="0"/>
              <a:t>Evaluate: Monitor </a:t>
            </a:r>
            <a:r>
              <a:rPr lang="en-US" dirty="0" smtClean="0"/>
              <a:t>usage and data</a:t>
            </a:r>
          </a:p>
          <a:p>
            <a:pPr lvl="1"/>
            <a:r>
              <a:rPr lang="en-US" sz="2400" dirty="0" smtClean="0"/>
              <a:t>Noted decreased glucose </a:t>
            </a:r>
            <a:r>
              <a:rPr lang="en-US" sz="2400" dirty="0" smtClean="0"/>
              <a:t>ordering; this was </a:t>
            </a:r>
            <a:r>
              <a:rPr lang="en-US" sz="2400" dirty="0" smtClean="0"/>
              <a:t>directly related to </a:t>
            </a:r>
            <a:r>
              <a:rPr lang="en-US" sz="2400" dirty="0" smtClean="0"/>
              <a:t>a poorly communicated change to the ‘</a:t>
            </a:r>
            <a:r>
              <a:rPr lang="en-US" sz="2400" dirty="0" err="1" smtClean="0"/>
              <a:t>accucheck</a:t>
            </a:r>
            <a:r>
              <a:rPr lang="en-US" sz="2400" dirty="0" smtClean="0"/>
              <a:t>’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0"/>
            <a:ext cx="72517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Concurrent </a:t>
            </a:r>
            <a:r>
              <a:rPr lang="en-US" sz="3600" dirty="0"/>
              <a:t>Development </a:t>
            </a:r>
            <a:r>
              <a:rPr lang="en-US" sz="3600" dirty="0" smtClean="0"/>
              <a:t>of</a:t>
            </a:r>
            <a:br>
              <a:rPr lang="en-US" sz="3600" dirty="0" smtClean="0"/>
            </a:br>
            <a:r>
              <a:rPr lang="en-US" sz="3200" dirty="0" smtClean="0"/>
              <a:t>Clinical </a:t>
            </a:r>
            <a:r>
              <a:rPr lang="en-US" sz="3200" dirty="0"/>
              <a:t>Pathway for Childhood Obesity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532099"/>
            <a:ext cx="4044461" cy="2544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“Obesity </a:t>
            </a:r>
            <a:r>
              <a:rPr lang="en-US" sz="2400" dirty="0"/>
              <a:t>Prevention and Management Pathway</a:t>
            </a:r>
            <a:r>
              <a:rPr lang="en-US" sz="2400" dirty="0" smtClean="0"/>
              <a:t>”</a:t>
            </a:r>
          </a:p>
          <a:p>
            <a:pPr lvl="1"/>
            <a:r>
              <a:rPr lang="en-US" sz="1800" dirty="0" smtClean="0"/>
              <a:t>Continued coordination between CDS and pathway developers</a:t>
            </a:r>
          </a:p>
          <a:p>
            <a:pPr lvl="1"/>
            <a:r>
              <a:rPr lang="en-US" sz="1800" dirty="0" smtClean="0"/>
              <a:t>Agreed to </a:t>
            </a:r>
            <a:r>
              <a:rPr lang="en-US" sz="1800" dirty="0"/>
              <a:t>s</a:t>
            </a:r>
            <a:r>
              <a:rPr lang="en-US" sz="1800" dirty="0" smtClean="0"/>
              <a:t>hared </a:t>
            </a:r>
            <a:r>
              <a:rPr lang="en-US" sz="1800" dirty="0"/>
              <a:t>evidence base</a:t>
            </a:r>
          </a:p>
          <a:p>
            <a:pPr lvl="1"/>
            <a:r>
              <a:rPr lang="en-US" sz="1800" dirty="0" smtClean="0"/>
              <a:t>Interlinked</a:t>
            </a:r>
          </a:p>
          <a:p>
            <a:pPr lvl="1"/>
            <a:r>
              <a:rPr lang="en-US" sz="1800" dirty="0" smtClean="0"/>
              <a:t>Coauthored “Learning Link”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316" y="2100648"/>
            <a:ext cx="4948684" cy="2420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499" y="4076701"/>
            <a:ext cx="4044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The pathway informs clinicians what they should consider doing and the CDS helps them do it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Concurrent </a:t>
            </a:r>
            <a:r>
              <a:rPr lang="en-US" sz="3600" dirty="0"/>
              <a:t>Development of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Quality </a:t>
            </a:r>
            <a:r>
              <a:rPr lang="en-US" sz="3200" dirty="0"/>
              <a:t>Indicators / Clinical Metrics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532"/>
            <a:ext cx="8229600" cy="2271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the shared code lists and datasets, we worked with our </a:t>
            </a:r>
            <a:r>
              <a:rPr lang="en-US" sz="2400" dirty="0"/>
              <a:t>q</a:t>
            </a:r>
            <a:r>
              <a:rPr lang="en-US" sz="2400" dirty="0" smtClean="0"/>
              <a:t>uality reporting department to design performance feedback metrics surrounding obesity management practices.</a:t>
            </a:r>
          </a:p>
          <a:p>
            <a:pPr lvl="1"/>
            <a:r>
              <a:rPr lang="en-US" sz="2000" dirty="0" smtClean="0"/>
              <a:t>Targets were recognition of obesity and appropriate screening laboratory evaluation derived from the evidence-based recommendations from the selected Expert Committee ‘guideline</a:t>
            </a:r>
            <a:r>
              <a:rPr lang="en-US" sz="2000" dirty="0" smtClean="0"/>
              <a:t>’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410037" cy="365125"/>
          </a:xfrm>
          <a:prstGeom prst="rect">
            <a:avLst/>
          </a:prstGeom>
        </p:spPr>
        <p:txBody>
          <a:bodyPr/>
          <a:lstStyle/>
          <a:p>
            <a:fld id="{BC5808B2-F36B-4FA5-A7FC-82399FE44AF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499" y="4076701"/>
            <a:ext cx="6642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CDS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helps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clinicians provide evidence-based care; the metrics provide feedback on the care provided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remyTemp\Dropbox\HWI\AMIA\Karab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96" y="1689479"/>
            <a:ext cx="7603843" cy="45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Concurrent </a:t>
            </a:r>
            <a:r>
              <a:rPr lang="en-US" sz="3600" dirty="0"/>
              <a:t>Development of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Quality </a:t>
            </a:r>
            <a:r>
              <a:rPr lang="en-US" sz="3200" dirty="0"/>
              <a:t>Indicators / Clinical Metrics</a:t>
            </a:r>
            <a:endParaRPr lang="en-US" sz="60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57400" y="3141976"/>
            <a:ext cx="0" cy="1238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46786" y="3141976"/>
            <a:ext cx="0" cy="1334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9466" y="4612670"/>
            <a:ext cx="194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Pathway Published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9251" y="4612670"/>
            <a:ext cx="160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CDS Activated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this care site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remyTemp\Dropbox\HWI\AMIA\Cob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80" y="1676708"/>
            <a:ext cx="7591113" cy="45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Concurrent </a:t>
            </a:r>
            <a:r>
              <a:rPr lang="en-US" sz="3600" dirty="0" smtClean="0"/>
              <a:t>Developments</a:t>
            </a:r>
            <a:br>
              <a:rPr lang="en-US" sz="3600" dirty="0" smtClean="0"/>
            </a:br>
            <a:r>
              <a:rPr lang="en-US" sz="3200" dirty="0" smtClean="0"/>
              <a:t>Beyond our Control</a:t>
            </a:r>
            <a:endParaRPr lang="en-US" sz="60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57400" y="3141976"/>
            <a:ext cx="0" cy="1238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9986" y="3141976"/>
            <a:ext cx="0" cy="1334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9466" y="4612670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Pathway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Published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2108" y="4612670"/>
            <a:ext cx="160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CDS Activated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this care site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08665" y="3141976"/>
            <a:ext cx="0" cy="1334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6436" y="4612669"/>
            <a:ext cx="191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Clinical Champion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eft this care site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6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13" y="1603208"/>
            <a:ext cx="8923468" cy="45609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Developing CDS from an evidence-based guideline is possible </a:t>
            </a:r>
          </a:p>
          <a:p>
            <a:endParaRPr lang="en-US" sz="2400" dirty="0"/>
          </a:p>
          <a:p>
            <a:r>
              <a:rPr lang="en-US" sz="2400" dirty="0"/>
              <a:t>Even minimally tested CDS can have an immediate impact on patient care, but inadequate testing is a risk for unanticipated consequences</a:t>
            </a:r>
          </a:p>
          <a:p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 smtClean="0"/>
              <a:t>can be integrated with a quality improvement project and clinician feedback </a:t>
            </a:r>
            <a:r>
              <a:rPr lang="en-US" sz="2400" dirty="0" smtClean="0"/>
              <a:t>system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Be responsive to system changes that affect your projects, if something isn’t working as anticipated – investigate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Healthy Weight Care Assistant Project Team</a:t>
            </a:r>
          </a:p>
          <a:p>
            <a:pPr lvl="1"/>
            <a:r>
              <a:rPr lang="en-US" sz="2400" dirty="0" smtClean="0"/>
              <a:t>Saba Khan, MD</a:t>
            </a:r>
          </a:p>
          <a:p>
            <a:pPr lvl="1"/>
            <a:r>
              <a:rPr lang="en-US" sz="2400" dirty="0" smtClean="0"/>
              <a:t>Mariko Mui, </a:t>
            </a:r>
            <a:r>
              <a:rPr lang="en-US" sz="2400" dirty="0" smtClean="0"/>
              <a:t>MD</a:t>
            </a:r>
            <a:endParaRPr lang="en-US" sz="2400" dirty="0" smtClean="0"/>
          </a:p>
          <a:p>
            <a:pPr lvl="1"/>
            <a:r>
              <a:rPr lang="en-US" sz="2400" dirty="0" smtClean="0"/>
              <a:t>Patricia DeRusso, MD</a:t>
            </a:r>
          </a:p>
          <a:p>
            <a:pPr lvl="1"/>
            <a:r>
              <a:rPr lang="en-US" sz="2400" dirty="0" smtClean="0"/>
              <a:t>Allison Herman</a:t>
            </a:r>
          </a:p>
          <a:p>
            <a:pPr lvl="1"/>
            <a:r>
              <a:rPr lang="en-US" sz="2400" dirty="0" smtClean="0"/>
              <a:t>Ethan Jacobi</a:t>
            </a:r>
          </a:p>
          <a:p>
            <a:pPr lvl="1"/>
            <a:r>
              <a:rPr lang="en-US" sz="2400" dirty="0" smtClean="0"/>
              <a:t>Sarah Hadley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9960"/>
            <a:ext cx="9144000" cy="1143000"/>
          </a:xfrm>
        </p:spPr>
        <p:txBody>
          <a:bodyPr/>
          <a:lstStyle/>
          <a:p>
            <a:pPr algn="ctr"/>
            <a:r>
              <a:rPr lang="en-US" sz="3600" dirty="0" smtClean="0"/>
              <a:t>Disclosures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075"/>
            <a:ext cx="8229600" cy="3910088"/>
          </a:xfrm>
        </p:spPr>
        <p:txBody>
          <a:bodyPr/>
          <a:lstStyle/>
          <a:p>
            <a:r>
              <a:rPr lang="en-US" sz="2400" dirty="0" smtClean="0"/>
              <a:t>Work I will be discussing was indirectly funded by </a:t>
            </a:r>
            <a:r>
              <a:rPr lang="en-US" sz="2400" dirty="0"/>
              <a:t>the American Beverage Foundation </a:t>
            </a:r>
            <a:r>
              <a:rPr lang="en-US" sz="2400" dirty="0" smtClean="0"/>
              <a:t>through an unrestricted grant to the </a:t>
            </a:r>
            <a:r>
              <a:rPr lang="en-US" sz="2400" dirty="0"/>
              <a:t>Healthy Weight Program </a:t>
            </a:r>
            <a:r>
              <a:rPr lang="en-US" sz="2400" dirty="0" smtClean="0"/>
              <a:t>at The Children’s Hospital of Philadelphia.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315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Childhood Obesity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4" y="1606476"/>
            <a:ext cx="8986634" cy="3657602"/>
          </a:xfrm>
        </p:spPr>
        <p:txBody>
          <a:bodyPr>
            <a:noAutofit/>
          </a:bodyPr>
          <a:lstStyle/>
          <a:p>
            <a:r>
              <a:rPr lang="en-US" sz="2400" dirty="0"/>
              <a:t>The greatest predictor of </a:t>
            </a:r>
            <a:r>
              <a:rPr lang="en-US" sz="2400" dirty="0" smtClean="0"/>
              <a:t>adult obesity is childhood obesity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Childhood obesity uses Body Mass Index percentiles (BMI %tile)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r>
              <a:rPr lang="en-US" sz="2000" dirty="0" smtClean="0"/>
              <a:t>14.9% of all children are considered overweight (BMI ≥ 85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&lt;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%tile)</a:t>
            </a:r>
          </a:p>
          <a:p>
            <a:pPr lvl="1"/>
            <a:r>
              <a:rPr lang="en-US" sz="2000" dirty="0" smtClean="0"/>
              <a:t>16.9% of all children are considered obese (BMI ≥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%tile)</a:t>
            </a:r>
          </a:p>
          <a:p>
            <a:endParaRPr lang="en-US" sz="2400" dirty="0" smtClean="0"/>
          </a:p>
          <a:p>
            <a:r>
              <a:rPr lang="en-US" sz="2400" dirty="0" smtClean="0"/>
              <a:t>We conducted a needs assessment at CHOP to gage </a:t>
            </a:r>
            <a:r>
              <a:rPr lang="en-US" sz="2400" dirty="0"/>
              <a:t>the interest </a:t>
            </a:r>
            <a:r>
              <a:rPr lang="en-US" sz="2400" dirty="0" smtClean="0"/>
              <a:t>level in an obesity management intervention and to identify user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595373"/>
            <a:ext cx="763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900" baseline="30000" dirty="0">
                <a:solidFill>
                  <a:srgbClr val="000000"/>
                </a:solidFill>
              </a:rPr>
              <a:t>1 </a:t>
            </a:r>
            <a:r>
              <a:rPr lang="en-US" sz="900" dirty="0">
                <a:solidFill>
                  <a:srgbClr val="000000"/>
                </a:solidFill>
              </a:rPr>
              <a:t>Ogden CL, Carroll MD, Kit BK, Flegal KM. Prevalence of Childhood and Adult Obesity in the United States, 2011-2012. </a:t>
            </a:r>
            <a:r>
              <a:rPr lang="en-US" sz="900" i="1" dirty="0">
                <a:solidFill>
                  <a:srgbClr val="000000"/>
                </a:solidFill>
              </a:rPr>
              <a:t>JAMA. </a:t>
            </a:r>
            <a:r>
              <a:rPr lang="en-US" sz="900" dirty="0">
                <a:solidFill>
                  <a:srgbClr val="000000"/>
                </a:solidFill>
              </a:rPr>
              <a:t>2014;311(8):806-814. doi:10.1001/jama.2014.732. </a:t>
            </a:r>
          </a:p>
          <a:p>
            <a:pPr defTabSz="685800"/>
            <a:r>
              <a:rPr lang="en-US" sz="900" baseline="30000" dirty="0">
                <a:solidFill>
                  <a:srgbClr val="000000"/>
                </a:solidFill>
              </a:rPr>
              <a:t>2</a:t>
            </a:r>
            <a:r>
              <a:rPr lang="en-US" sz="900" dirty="0">
                <a:solidFill>
                  <a:srgbClr val="000000"/>
                </a:solidFill>
              </a:rPr>
              <a:t> Robbins JM, Mallya G, Polansky M, Schwarz DF. Prevalence, Disparities, and Trends in Obesity and Severe Obesity Among Students in the Philadelphia, Pennsylvania, School District, 2006–2010. Prev Chronic Dis 2012;9:120118</a:t>
            </a:r>
          </a:p>
        </p:txBody>
      </p:sp>
    </p:spTree>
    <p:extLst>
      <p:ext uri="{BB962C8B-B14F-4D97-AF65-F5344CB8AC3E}">
        <p14:creationId xmlns:p14="http://schemas.microsoft.com/office/powerpoint/2010/main" val="2971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421" y="0"/>
            <a:ext cx="732057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Childhood Obesity at CHOP: </a:t>
            </a:r>
            <a:br>
              <a:rPr lang="en-US" dirty="0" smtClean="0"/>
            </a:br>
            <a:r>
              <a:rPr lang="en-US" dirty="0" smtClean="0"/>
              <a:t>Needs Assessment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2" y="1586783"/>
            <a:ext cx="8815616" cy="42554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Strong </a:t>
            </a:r>
            <a:r>
              <a:rPr lang="en-US" sz="2400" dirty="0"/>
              <a:t>clinician interest in </a:t>
            </a:r>
            <a:r>
              <a:rPr lang="en-US" sz="2400" dirty="0" smtClean="0"/>
              <a:t>“something” </a:t>
            </a:r>
            <a:r>
              <a:rPr lang="en-US" sz="2400" dirty="0"/>
              <a:t>to help with obesity management in primary </a:t>
            </a:r>
            <a:r>
              <a:rPr lang="en-US" sz="2400" dirty="0" smtClean="0"/>
              <a:t>care</a:t>
            </a:r>
          </a:p>
          <a:p>
            <a:endParaRPr lang="en-US" sz="2400" dirty="0" smtClean="0"/>
          </a:p>
          <a:p>
            <a:r>
              <a:rPr lang="en-US" sz="2400" dirty="0" smtClean="0"/>
              <a:t>Recognition </a:t>
            </a:r>
            <a:r>
              <a:rPr lang="en-US" sz="2400" dirty="0"/>
              <a:t>of weight status and screening laboratory evaluations</a:t>
            </a:r>
            <a:r>
              <a:rPr lang="en-US" sz="2400" baseline="30000" dirty="0"/>
              <a:t>1</a:t>
            </a:r>
            <a:r>
              <a:rPr lang="en-US" sz="2400" dirty="0"/>
              <a:t> are </a:t>
            </a:r>
            <a:r>
              <a:rPr lang="en-US" sz="2400" dirty="0" smtClean="0"/>
              <a:t>over-reported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Unexplained clinical </a:t>
            </a:r>
            <a:r>
              <a:rPr lang="en-US" sz="2400" dirty="0"/>
              <a:t>care and workflow </a:t>
            </a:r>
            <a:r>
              <a:rPr lang="en-US" sz="2400" dirty="0" smtClean="0"/>
              <a:t>variability exist</a:t>
            </a:r>
            <a:endParaRPr lang="en-US" sz="2400" dirty="0"/>
          </a:p>
          <a:p>
            <a:pPr lvl="1"/>
            <a:r>
              <a:rPr lang="en-US" sz="1800" dirty="0"/>
              <a:t>Some clinicians manage </a:t>
            </a:r>
            <a:r>
              <a:rPr lang="en-US" sz="1800" dirty="0" smtClean="0"/>
              <a:t>obesity, </a:t>
            </a:r>
            <a:r>
              <a:rPr lang="en-US" sz="1800" dirty="0"/>
              <a:t>some refer to specialists, </a:t>
            </a:r>
            <a:r>
              <a:rPr lang="en-US" sz="1800" dirty="0" smtClean="0"/>
              <a:t>and some co-manage</a:t>
            </a:r>
            <a:endParaRPr lang="en-US" sz="1800" dirty="0"/>
          </a:p>
          <a:p>
            <a:pPr lvl="1"/>
            <a:r>
              <a:rPr lang="en-US" sz="1800" dirty="0"/>
              <a:t>Most clinicians </a:t>
            </a:r>
            <a:r>
              <a:rPr lang="en-US" sz="1800" dirty="0" smtClean="0"/>
              <a:t>use </a:t>
            </a:r>
            <a:r>
              <a:rPr lang="en-US" sz="1800" dirty="0"/>
              <a:t>the BMI %</a:t>
            </a:r>
            <a:r>
              <a:rPr lang="en-US" sz="1800" dirty="0" smtClean="0"/>
              <a:t>tile and </a:t>
            </a:r>
            <a:r>
              <a:rPr lang="en-US" sz="1800" dirty="0"/>
              <a:t>some use </a:t>
            </a:r>
            <a:r>
              <a:rPr lang="en-US" sz="1800" dirty="0" smtClean="0"/>
              <a:t>the BMI </a:t>
            </a:r>
            <a:r>
              <a:rPr lang="en-US" sz="1800" dirty="0"/>
              <a:t>(numeric</a:t>
            </a:r>
            <a:r>
              <a:rPr lang="en-US" sz="1800" dirty="0" smtClean="0"/>
              <a:t>) value</a:t>
            </a:r>
            <a:endParaRPr lang="en-US" sz="1800" dirty="0"/>
          </a:p>
          <a:p>
            <a:pPr lvl="1"/>
            <a:r>
              <a:rPr lang="en-US" sz="1800" dirty="0"/>
              <a:t>Some clinicians use patient </a:t>
            </a:r>
            <a:r>
              <a:rPr lang="en-US" sz="1800" dirty="0" smtClean="0"/>
              <a:t>handouts but </a:t>
            </a:r>
            <a:r>
              <a:rPr lang="en-US" sz="1800" dirty="0"/>
              <a:t>some </a:t>
            </a:r>
            <a:r>
              <a:rPr lang="en-US" sz="1800" dirty="0" smtClean="0"/>
              <a:t>didn’t </a:t>
            </a:r>
            <a:r>
              <a:rPr lang="en-US" sz="1800" dirty="0"/>
              <a:t>know </a:t>
            </a:r>
            <a:r>
              <a:rPr lang="en-US" sz="1800" dirty="0" smtClean="0"/>
              <a:t>these materials </a:t>
            </a:r>
            <a:r>
              <a:rPr lang="en-US" sz="1800" dirty="0" smtClean="0"/>
              <a:t>existed</a:t>
            </a:r>
            <a:endParaRPr lang="en-US" sz="1800" dirty="0"/>
          </a:p>
          <a:p>
            <a:pPr lvl="1"/>
            <a:r>
              <a:rPr lang="en-US" sz="1800" dirty="0"/>
              <a:t>Many clinicians reported using </a:t>
            </a:r>
            <a:r>
              <a:rPr lang="en-US" sz="1800" dirty="0" smtClean="0"/>
              <a:t>other resources </a:t>
            </a:r>
            <a:r>
              <a:rPr lang="en-US" sz="1800" dirty="0"/>
              <a:t>(links, websites, and handouts)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0412" y="6018650"/>
            <a:ext cx="47612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baseline="30000" dirty="0">
                <a:solidFill>
                  <a:srgbClr val="000000"/>
                </a:solidFill>
              </a:rPr>
              <a:t>1 </a:t>
            </a:r>
            <a:r>
              <a:rPr lang="en-US" sz="1050" dirty="0">
                <a:solidFill>
                  <a:srgbClr val="000000"/>
                </a:solidFill>
              </a:rPr>
              <a:t>AST + ALT + Lipid panel + Glucose for obese patients OR Lipid panel for overweight patients</a:t>
            </a:r>
          </a:p>
        </p:txBody>
      </p:sp>
    </p:spTree>
    <p:extLst>
      <p:ext uri="{BB962C8B-B14F-4D97-AF65-F5344CB8AC3E}">
        <p14:creationId xmlns:p14="http://schemas.microsoft.com/office/powerpoint/2010/main" val="2126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3" y="-5572"/>
            <a:ext cx="732595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Next Step: </a:t>
            </a:r>
            <a:br>
              <a:rPr lang="en-US" dirty="0" smtClean="0"/>
            </a:br>
            <a:r>
              <a:rPr lang="en-US" dirty="0" smtClean="0"/>
              <a:t>Plan the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" y="1599303"/>
            <a:ext cx="8982635" cy="4757047"/>
          </a:xfrm>
        </p:spPr>
        <p:txBody>
          <a:bodyPr>
            <a:normAutofit/>
          </a:bodyPr>
          <a:lstStyle/>
          <a:p>
            <a:r>
              <a:rPr lang="en-US" sz="2400" dirty="0"/>
              <a:t>We had evidence from our preliminary work that an intervention was both wanted and needed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intervention would need to account for multiple workflows</a:t>
            </a:r>
          </a:p>
          <a:p>
            <a:endParaRPr lang="en-US" sz="2400" dirty="0" smtClean="0"/>
          </a:p>
          <a:p>
            <a:r>
              <a:rPr lang="en-US" sz="2400" dirty="0" smtClean="0"/>
              <a:t>Many </a:t>
            </a:r>
            <a:r>
              <a:rPr lang="en-US" sz="2400" dirty="0"/>
              <a:t>strong </a:t>
            </a:r>
            <a:r>
              <a:rPr lang="en-US" sz="2400" dirty="0" smtClean="0"/>
              <a:t>divergent opinions </a:t>
            </a:r>
            <a:r>
              <a:rPr lang="en-US" sz="2400" dirty="0"/>
              <a:t>collected during the needs </a:t>
            </a:r>
            <a:r>
              <a:rPr lang="en-US" sz="2400" dirty="0" smtClean="0"/>
              <a:t>assessment lead to our interest in an evidence-based intervention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Now onto building decision support and putting it into practice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How </a:t>
            </a:r>
            <a:r>
              <a:rPr lang="en-US" sz="4000" dirty="0"/>
              <a:t>W</a:t>
            </a:r>
            <a:r>
              <a:rPr lang="en-US" sz="4000" dirty="0" smtClean="0"/>
              <a:t>e </a:t>
            </a:r>
            <a:r>
              <a:rPr lang="en-US" sz="4000" dirty="0" smtClean="0"/>
              <a:t>Designed </a:t>
            </a:r>
            <a:r>
              <a:rPr lang="en-US" sz="4000" dirty="0" smtClean="0"/>
              <a:t>Healthy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Stage 1: </a:t>
            </a:r>
          </a:p>
          <a:p>
            <a:pPr marL="0" indent="0">
              <a:buNone/>
            </a:pPr>
            <a:r>
              <a:rPr lang="en-US" sz="2000" dirty="0" smtClean="0"/>
              <a:t>Freehand mockup</a:t>
            </a:r>
          </a:p>
          <a:p>
            <a:r>
              <a:rPr lang="en-US" sz="2400" dirty="0" smtClean="0"/>
              <a:t>Stage 2</a:t>
            </a:r>
          </a:p>
          <a:p>
            <a:pPr marL="0" indent="0">
              <a:buNone/>
            </a:pPr>
            <a:r>
              <a:rPr lang="en-US" sz="2000" dirty="0" smtClean="0"/>
              <a:t>Wireframe mockup</a:t>
            </a:r>
          </a:p>
          <a:p>
            <a:r>
              <a:rPr lang="en-US" sz="2400" dirty="0" smtClean="0"/>
              <a:t>Stage 3</a:t>
            </a:r>
          </a:p>
          <a:p>
            <a:pPr marL="0" indent="0">
              <a:buNone/>
            </a:pPr>
            <a:r>
              <a:rPr lang="en-US" sz="2000" dirty="0" smtClean="0"/>
              <a:t>Interactive module</a:t>
            </a:r>
          </a:p>
          <a:p>
            <a:r>
              <a:rPr lang="en-US" sz="2400" dirty="0" smtClean="0"/>
              <a:t>Stage 4</a:t>
            </a: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User testing, feedback</a:t>
            </a:r>
          </a:p>
          <a:p>
            <a:r>
              <a:rPr lang="en-US" sz="2400" dirty="0" smtClean="0"/>
              <a:t>Stage 5</a:t>
            </a: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Redesign, Enhance, Evaluate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9208" y="239175"/>
            <a:ext cx="4045708" cy="582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97" y="1361247"/>
            <a:ext cx="608870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ichelj\Dropbox\HWI\images\HWI_CA_Comple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92" y="1361247"/>
            <a:ext cx="6162208" cy="39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0"/>
            <a:ext cx="734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Before and After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before implementation</a:t>
            </a:r>
          </a:p>
          <a:p>
            <a:pPr lvl="1"/>
            <a:r>
              <a:rPr lang="en-US" dirty="0" smtClean="0"/>
              <a:t>Everything functions as expected</a:t>
            </a:r>
          </a:p>
          <a:p>
            <a:pPr lvl="1"/>
            <a:r>
              <a:rPr lang="en-US" dirty="0" smtClean="0"/>
              <a:t>Patient data is appropriately handled</a:t>
            </a:r>
          </a:p>
          <a:p>
            <a:pPr lvl="1"/>
            <a:r>
              <a:rPr lang="en-US" dirty="0" smtClean="0"/>
              <a:t>The CDS does not break the EHR</a:t>
            </a:r>
          </a:p>
          <a:p>
            <a:r>
              <a:rPr lang="en-US" dirty="0" smtClean="0"/>
              <a:t>Testing after implementation</a:t>
            </a:r>
          </a:p>
          <a:p>
            <a:pPr lvl="1"/>
            <a:r>
              <a:rPr lang="en-US" dirty="0" smtClean="0"/>
              <a:t>How do different clinical workflows impact use</a:t>
            </a:r>
          </a:p>
          <a:p>
            <a:pPr lvl="1"/>
            <a:r>
              <a:rPr lang="en-US" dirty="0" smtClean="0"/>
              <a:t>Is there an impact on efficiency</a:t>
            </a:r>
          </a:p>
          <a:p>
            <a:pPr lvl="1"/>
            <a:r>
              <a:rPr lang="en-US" dirty="0" smtClean="0"/>
              <a:t>Is there an impact on patient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40600" cy="1155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Clinical Use:</a:t>
            </a:r>
            <a:br>
              <a:rPr lang="en-US" dirty="0" smtClean="0"/>
            </a:br>
            <a:r>
              <a:rPr lang="en-US" dirty="0" smtClean="0"/>
              <a:t>Patient care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Recognition: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417638"/>
            <a:ext cx="5638800" cy="211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534551"/>
            <a:ext cx="5829300" cy="27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700"/>
            <a:ext cx="7327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Clinical Use:</a:t>
            </a:r>
            <a:br>
              <a:rPr lang="en-US" dirty="0" smtClean="0"/>
            </a:br>
            <a:r>
              <a:rPr lang="en-US" dirty="0" smtClean="0"/>
              <a:t>Unanticipated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Large patient data effect</a:t>
            </a:r>
          </a:p>
          <a:p>
            <a:pPr lvl="2"/>
            <a:r>
              <a:rPr lang="en-US" sz="2000" dirty="0" smtClean="0"/>
              <a:t>Patient data strained and slowed the system</a:t>
            </a:r>
          </a:p>
          <a:p>
            <a:pPr lvl="2"/>
            <a:r>
              <a:rPr lang="en-US" sz="2000" dirty="0" smtClean="0"/>
              <a:t>Patient data is often incomplete and contained partial values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unanticipated workflows</a:t>
            </a:r>
          </a:p>
          <a:p>
            <a:pPr lvl="2"/>
            <a:r>
              <a:rPr lang="en-US" sz="2000" dirty="0"/>
              <a:t>Users were only using the </a:t>
            </a:r>
            <a:r>
              <a:rPr lang="en-US" sz="2000" dirty="0" smtClean="0"/>
              <a:t>internal </a:t>
            </a:r>
            <a:r>
              <a:rPr lang="en-US" sz="2000" dirty="0"/>
              <a:t>documentation </a:t>
            </a:r>
            <a:r>
              <a:rPr lang="en-US" sz="2000" dirty="0" smtClean="0"/>
              <a:t>area</a:t>
            </a:r>
            <a:endParaRPr lang="en-US" sz="2000" dirty="0"/>
          </a:p>
          <a:p>
            <a:pPr lvl="2"/>
            <a:r>
              <a:rPr lang="en-US" sz="2000" dirty="0"/>
              <a:t>Users were selecting labs and not opening </a:t>
            </a:r>
            <a:r>
              <a:rPr lang="en-US" sz="2000" dirty="0" smtClean="0"/>
              <a:t>order set</a:t>
            </a:r>
            <a:endParaRPr lang="en-US" sz="2000" dirty="0"/>
          </a:p>
          <a:p>
            <a:pPr lvl="2"/>
            <a:r>
              <a:rPr lang="en-US" sz="2000" dirty="0"/>
              <a:t>Users were selecting labs and opening in order only encounters</a:t>
            </a:r>
          </a:p>
          <a:p>
            <a:pPr lvl="1"/>
            <a:r>
              <a:rPr lang="en-US" dirty="0" smtClean="0"/>
              <a:t>Unmasking </a:t>
            </a:r>
            <a:r>
              <a:rPr lang="en-US" dirty="0"/>
              <a:t>of </a:t>
            </a:r>
            <a:r>
              <a:rPr lang="en-US" dirty="0" smtClean="0"/>
              <a:t>system </a:t>
            </a:r>
            <a:r>
              <a:rPr lang="en-US" dirty="0"/>
              <a:t>issues</a:t>
            </a:r>
          </a:p>
          <a:p>
            <a:pPr lvl="2"/>
            <a:r>
              <a:rPr lang="en-US" sz="2000" dirty="0"/>
              <a:t>“Medication &amp; Order Handler Error</a:t>
            </a:r>
            <a:r>
              <a:rPr lang="en-US" sz="2000" dirty="0" smtClean="0"/>
              <a:t>” firing with increasing frequency</a:t>
            </a:r>
          </a:p>
          <a:p>
            <a:pPr lvl="1"/>
            <a:r>
              <a:rPr lang="en-US" dirty="0"/>
              <a:t>System </a:t>
            </a:r>
            <a:r>
              <a:rPr lang="en-US" dirty="0" smtClean="0"/>
              <a:t>Changes affecting our application</a:t>
            </a:r>
            <a:endParaRPr lang="en-US" dirty="0"/>
          </a:p>
          <a:p>
            <a:pPr lvl="2"/>
            <a:r>
              <a:rPr lang="en-US" sz="2200" dirty="0" smtClean="0"/>
              <a:t>C</a:t>
            </a:r>
            <a:r>
              <a:rPr lang="en-US" sz="2200" dirty="0" smtClean="0"/>
              <a:t>hange from </a:t>
            </a:r>
            <a:r>
              <a:rPr lang="en-US" sz="2200" dirty="0"/>
              <a:t>“</a:t>
            </a:r>
            <a:r>
              <a:rPr lang="en-US" sz="2200" dirty="0" err="1" smtClean="0"/>
              <a:t>accucheck</a:t>
            </a:r>
            <a:r>
              <a:rPr lang="en-US" sz="2200" dirty="0" smtClean="0"/>
              <a:t>” to “</a:t>
            </a:r>
            <a:r>
              <a:rPr lang="en-US" sz="2200" dirty="0" err="1" smtClean="0"/>
              <a:t>hemacue</a:t>
            </a:r>
            <a:r>
              <a:rPr lang="en-US" sz="2200" dirty="0" smtClean="0"/>
              <a:t>-glucose”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08B2-F36B-4FA5-A7FC-82399FE44A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dbhi</Template>
  <TotalTime>17833</TotalTime>
  <Words>987</Words>
  <Application>Microsoft Office PowerPoint</Application>
  <PresentationFormat>On-screen Show (4:3)</PresentationFormat>
  <Paragraphs>155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dbhi</vt:lpstr>
      <vt:lpstr>Decision Support to Improve Childhood  Obesity Management</vt:lpstr>
      <vt:lpstr>Disclosures</vt:lpstr>
      <vt:lpstr>Childhood Obesity</vt:lpstr>
      <vt:lpstr>Childhood Obesity at CHOP:  Needs Assessment Findings</vt:lpstr>
      <vt:lpstr>Next Step:  Plan the Intervention</vt:lpstr>
      <vt:lpstr>How We Designed Healthy Weight</vt:lpstr>
      <vt:lpstr>Before and After Implementation</vt:lpstr>
      <vt:lpstr>Clinical Use: Patient care impact</vt:lpstr>
      <vt:lpstr>Clinical Use: Unanticipated issues</vt:lpstr>
      <vt:lpstr>Redesign, Enhance, Evaluate </vt:lpstr>
      <vt:lpstr>Concurrent Development of Clinical Pathway for Childhood Obesity</vt:lpstr>
      <vt:lpstr>Concurrent Development of  Quality Indicators / Clinical Metrics</vt:lpstr>
      <vt:lpstr>Concurrent Development of  Quality Indicators / Clinical Metrics</vt:lpstr>
      <vt:lpstr>Concurrent Developments Beyond our Control</vt:lpstr>
      <vt:lpstr>Conclusions</vt:lpstr>
      <vt:lpstr>Thank you!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Grundmeier</dc:creator>
  <cp:lastModifiedBy>JeremyTemp</cp:lastModifiedBy>
  <cp:revision>200</cp:revision>
  <cp:lastPrinted>2015-02-25T19:04:56Z</cp:lastPrinted>
  <dcterms:created xsi:type="dcterms:W3CDTF">2013-09-22T13:14:27Z</dcterms:created>
  <dcterms:modified xsi:type="dcterms:W3CDTF">2015-11-10T20:08:56Z</dcterms:modified>
</cp:coreProperties>
</file>