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7023100" cy="9309100"/>
  <p:defaultTextStyle>
    <a:defPPr>
      <a:defRPr lang="en-US"/>
    </a:defPPr>
    <a:lvl1pPr marL="0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886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771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657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543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428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314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200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086" algn="l" defTabSz="1645886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3968" autoAdjust="0"/>
  </p:normalViewPr>
  <p:slideViewPr>
    <p:cSldViewPr snapToGrid="0" snapToObjects="1">
      <p:cViewPr varScale="1">
        <p:scale>
          <a:sx n="33" d="100"/>
          <a:sy n="33" d="100"/>
        </p:scale>
        <p:origin x="-2202" y="-7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05E2A5-B6D7-044E-9CE4-1B06DF1A4BB1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D03788E-44B1-B646-A997-1435AD4CD4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28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9F83B4D-BDE0-BA4D-AD36-DA35BE0A3094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698500"/>
            <a:ext cx="523557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E9ED71-8442-1E4C-B9F6-B612C2A64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6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45886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291771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4937657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583543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229428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875314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521200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3167086" algn="l" defTabSz="1645886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698500"/>
            <a:ext cx="523557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9ED71-8442-1E4C-B9F6-B612C2A644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79" y="2814322"/>
            <a:ext cx="35553014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3" y="2814322"/>
            <a:ext cx="106110406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2"/>
            <a:ext cx="27980640" cy="435864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4"/>
            <a:ext cx="27980640" cy="4800598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88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77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6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58354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22942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87531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5212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16708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16388082"/>
            <a:ext cx="70831710" cy="46344842"/>
          </a:xfrm>
        </p:spPr>
        <p:txBody>
          <a:bodyPr/>
          <a:lstStyle>
            <a:lvl1pPr>
              <a:defRPr sz="10100"/>
            </a:lvl1pPr>
            <a:lvl2pPr>
              <a:defRPr sz="87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2" y="16388082"/>
            <a:ext cx="70831710" cy="46344842"/>
          </a:xfrm>
        </p:spPr>
        <p:txBody>
          <a:bodyPr/>
          <a:lstStyle>
            <a:lvl1pPr>
              <a:defRPr sz="10100"/>
            </a:lvl1pPr>
            <a:lvl2pPr>
              <a:defRPr sz="87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3"/>
            <a:ext cx="14544676" cy="2047238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45886" indent="0">
              <a:buNone/>
              <a:defRPr sz="7200" b="1"/>
            </a:lvl2pPr>
            <a:lvl3pPr marL="3291771" indent="0">
              <a:buNone/>
              <a:defRPr sz="6500" b="1"/>
            </a:lvl3pPr>
            <a:lvl4pPr marL="4937657" indent="0">
              <a:buNone/>
              <a:defRPr sz="5800" b="1"/>
            </a:lvl4pPr>
            <a:lvl5pPr marL="6583543" indent="0">
              <a:buNone/>
              <a:defRPr sz="5800" b="1"/>
            </a:lvl5pPr>
            <a:lvl6pPr marL="8229428" indent="0">
              <a:buNone/>
              <a:defRPr sz="5800" b="1"/>
            </a:lvl6pPr>
            <a:lvl7pPr marL="9875314" indent="0">
              <a:buNone/>
              <a:defRPr sz="5800" b="1"/>
            </a:lvl7pPr>
            <a:lvl8pPr marL="11521200" indent="0">
              <a:buNone/>
              <a:defRPr sz="5800" b="1"/>
            </a:lvl8pPr>
            <a:lvl9pPr marL="13167086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1"/>
            <a:ext cx="14544676" cy="12644122"/>
          </a:xfrm>
        </p:spPr>
        <p:txBody>
          <a:bodyPr/>
          <a:lstStyle>
            <a:lvl1pPr>
              <a:defRPr sz="87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3"/>
            <a:ext cx="14550390" cy="2047238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45886" indent="0">
              <a:buNone/>
              <a:defRPr sz="7200" b="1"/>
            </a:lvl2pPr>
            <a:lvl3pPr marL="3291771" indent="0">
              <a:buNone/>
              <a:defRPr sz="6500" b="1"/>
            </a:lvl3pPr>
            <a:lvl4pPr marL="4937657" indent="0">
              <a:buNone/>
              <a:defRPr sz="5800" b="1"/>
            </a:lvl4pPr>
            <a:lvl5pPr marL="6583543" indent="0">
              <a:buNone/>
              <a:defRPr sz="5800" b="1"/>
            </a:lvl5pPr>
            <a:lvl6pPr marL="8229428" indent="0">
              <a:buNone/>
              <a:defRPr sz="5800" b="1"/>
            </a:lvl6pPr>
            <a:lvl7pPr marL="9875314" indent="0">
              <a:buNone/>
              <a:defRPr sz="5800" b="1"/>
            </a:lvl7pPr>
            <a:lvl8pPr marL="11521200" indent="0">
              <a:buNone/>
              <a:defRPr sz="5800" b="1"/>
            </a:lvl8pPr>
            <a:lvl9pPr marL="13167086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1"/>
            <a:ext cx="14550390" cy="12644122"/>
          </a:xfrm>
        </p:spPr>
        <p:txBody>
          <a:bodyPr/>
          <a:lstStyle>
            <a:lvl1pPr>
              <a:defRPr sz="87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873760"/>
            <a:ext cx="10829926" cy="371856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2"/>
          </a:xfrm>
        </p:spPr>
        <p:txBody>
          <a:bodyPr/>
          <a:lstStyle>
            <a:lvl1pPr>
              <a:defRPr sz="11600"/>
            </a:lvl1pPr>
            <a:lvl2pPr>
              <a:defRPr sz="10100"/>
            </a:lvl2pPr>
            <a:lvl3pPr>
              <a:defRPr sz="87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4592322"/>
            <a:ext cx="10829926" cy="15011402"/>
          </a:xfrm>
        </p:spPr>
        <p:txBody>
          <a:bodyPr/>
          <a:lstStyle>
            <a:lvl1pPr marL="0" indent="0">
              <a:buNone/>
              <a:defRPr sz="5100"/>
            </a:lvl1pPr>
            <a:lvl2pPr marL="1645886" indent="0">
              <a:buNone/>
              <a:defRPr sz="4300"/>
            </a:lvl2pPr>
            <a:lvl3pPr marL="3291771" indent="0">
              <a:buNone/>
              <a:defRPr sz="3600"/>
            </a:lvl3pPr>
            <a:lvl4pPr marL="4937657" indent="0">
              <a:buNone/>
              <a:defRPr sz="3200"/>
            </a:lvl4pPr>
            <a:lvl5pPr marL="6583543" indent="0">
              <a:buNone/>
              <a:defRPr sz="3200"/>
            </a:lvl5pPr>
            <a:lvl6pPr marL="8229428" indent="0">
              <a:buNone/>
              <a:defRPr sz="3200"/>
            </a:lvl6pPr>
            <a:lvl7pPr marL="9875314" indent="0">
              <a:buNone/>
              <a:defRPr sz="3200"/>
            </a:lvl7pPr>
            <a:lvl8pPr marL="11521200" indent="0">
              <a:buNone/>
              <a:defRPr sz="3200"/>
            </a:lvl8pPr>
            <a:lvl9pPr marL="13167086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6" y="15361921"/>
            <a:ext cx="19751040" cy="181356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6" y="1960880"/>
            <a:ext cx="19751040" cy="13167360"/>
          </a:xfrm>
        </p:spPr>
        <p:txBody>
          <a:bodyPr/>
          <a:lstStyle>
            <a:lvl1pPr marL="0" indent="0">
              <a:buNone/>
              <a:defRPr sz="11600"/>
            </a:lvl1pPr>
            <a:lvl2pPr marL="1645886" indent="0">
              <a:buNone/>
              <a:defRPr sz="10100"/>
            </a:lvl2pPr>
            <a:lvl3pPr marL="3291771" indent="0">
              <a:buNone/>
              <a:defRPr sz="8700"/>
            </a:lvl3pPr>
            <a:lvl4pPr marL="4937657" indent="0">
              <a:buNone/>
              <a:defRPr sz="7200"/>
            </a:lvl4pPr>
            <a:lvl5pPr marL="6583543" indent="0">
              <a:buNone/>
              <a:defRPr sz="7200"/>
            </a:lvl5pPr>
            <a:lvl6pPr marL="8229428" indent="0">
              <a:buNone/>
              <a:defRPr sz="7200"/>
            </a:lvl6pPr>
            <a:lvl7pPr marL="9875314" indent="0">
              <a:buNone/>
              <a:defRPr sz="7200"/>
            </a:lvl7pPr>
            <a:lvl8pPr marL="11521200" indent="0">
              <a:buNone/>
              <a:defRPr sz="7200"/>
            </a:lvl8pPr>
            <a:lvl9pPr marL="13167086" indent="0">
              <a:buNone/>
              <a:defRPr sz="7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6" y="17175483"/>
            <a:ext cx="19751040" cy="2575558"/>
          </a:xfrm>
        </p:spPr>
        <p:txBody>
          <a:bodyPr/>
          <a:lstStyle>
            <a:lvl1pPr marL="0" indent="0">
              <a:buNone/>
              <a:defRPr sz="5100"/>
            </a:lvl1pPr>
            <a:lvl2pPr marL="1645886" indent="0">
              <a:buNone/>
              <a:defRPr sz="4300"/>
            </a:lvl2pPr>
            <a:lvl3pPr marL="3291771" indent="0">
              <a:buNone/>
              <a:defRPr sz="3600"/>
            </a:lvl3pPr>
            <a:lvl4pPr marL="4937657" indent="0">
              <a:buNone/>
              <a:defRPr sz="3200"/>
            </a:lvl4pPr>
            <a:lvl5pPr marL="6583543" indent="0">
              <a:buNone/>
              <a:defRPr sz="3200"/>
            </a:lvl5pPr>
            <a:lvl6pPr marL="8229428" indent="0">
              <a:buNone/>
              <a:defRPr sz="3200"/>
            </a:lvl6pPr>
            <a:lvl7pPr marL="9875314" indent="0">
              <a:buNone/>
              <a:defRPr sz="3200"/>
            </a:lvl7pPr>
            <a:lvl8pPr marL="11521200" indent="0">
              <a:buNone/>
              <a:defRPr sz="3200"/>
            </a:lvl8pPr>
            <a:lvl9pPr marL="13167086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29177" tIns="164588" rIns="329177" bIns="1645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</p:spPr>
        <p:txBody>
          <a:bodyPr vert="horz" lIns="329177" tIns="164588" rIns="329177" bIns="164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29177" tIns="164588" rIns="329177" bIns="164588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90CF-5982-824F-B948-442AD3AF1757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29177" tIns="164588" rIns="329177" bIns="164588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29177" tIns="164588" rIns="329177" bIns="164588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96B3-C2AE-F647-A92F-1824BA65C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45886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14" indent="-1234414" algn="l" defTabSz="1645886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564" indent="-1028679" algn="l" defTabSz="1645886" rtl="0" eaLnBrk="1" latinLnBrk="0" hangingPunct="1">
        <a:spcBef>
          <a:spcPct val="20000"/>
        </a:spcBef>
        <a:buFont typeface="Arial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715" indent="-822943" algn="l" defTabSz="1645886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600" indent="-822943" algn="l" defTabSz="1645886" rtl="0" eaLnBrk="1" latinLnBrk="0" hangingPunct="1">
        <a:spcBef>
          <a:spcPct val="20000"/>
        </a:spcBef>
        <a:buFont typeface="Arial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486" indent="-822943" algn="l" defTabSz="1645886" rtl="0" eaLnBrk="1" latinLnBrk="0" hangingPunct="1">
        <a:spcBef>
          <a:spcPct val="20000"/>
        </a:spcBef>
        <a:buFont typeface="Arial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371" indent="-822943" algn="l" defTabSz="1645886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258" indent="-822943" algn="l" defTabSz="1645886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143" indent="-822943" algn="l" defTabSz="1645886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029" indent="-822943" algn="l" defTabSz="1645886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86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71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657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543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428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314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200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086" algn="l" defTabSz="1645886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 bwMode="auto">
          <a:xfrm>
            <a:off x="11880579" y="3263910"/>
            <a:ext cx="20624867" cy="5328598"/>
          </a:xfrm>
          <a:prstGeom prst="roundRect">
            <a:avLst>
              <a:gd name="adj" fmla="val 10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</a:bodyPr>
          <a:lstStyle/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12632516" y="18166871"/>
            <a:ext cx="19872930" cy="3620348"/>
          </a:xfrm>
          <a:prstGeom prst="roundRect">
            <a:avLst>
              <a:gd name="adj" fmla="val 10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</a:bodyPr>
          <a:lstStyle/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512267" y="11199532"/>
            <a:ext cx="10915275" cy="7901816"/>
          </a:xfrm>
          <a:prstGeom prst="roundRect">
            <a:avLst>
              <a:gd name="adj" fmla="val 752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</a:bodyPr>
          <a:lstStyle/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84559" y="3268347"/>
            <a:ext cx="10914962" cy="4262329"/>
          </a:xfrm>
          <a:prstGeom prst="roundRect">
            <a:avLst>
              <a:gd name="adj" fmla="val 10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</a:bodyPr>
          <a:lstStyle/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</p:txBody>
      </p:sp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515262" y="3382938"/>
            <a:ext cx="11365317" cy="6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983" tIns="24491" rIns="48983" bIns="24491">
            <a:spAutoFit/>
          </a:bodyPr>
          <a:lstStyle/>
          <a:p>
            <a:pPr defTabSz="490340">
              <a:spcBef>
                <a:spcPct val="50000"/>
              </a:spcBef>
            </a:pPr>
            <a:r>
              <a:rPr lang="en-US" sz="4000" b="1" dirty="0" smtClean="0">
                <a:solidFill>
                  <a:srgbClr val="194181"/>
                </a:solidFill>
              </a:rPr>
              <a:t>		Background</a:t>
            </a:r>
            <a:endParaRPr lang="en-US" sz="4000" b="1" dirty="0">
              <a:solidFill>
                <a:srgbClr val="194181"/>
              </a:solidFill>
            </a:endParaRPr>
          </a:p>
        </p:txBody>
      </p:sp>
      <p:sp>
        <p:nvSpPr>
          <p:cNvPr id="8" name="Text Box 149"/>
          <p:cNvSpPr txBox="1">
            <a:spLocks noChangeArrowheads="1"/>
          </p:cNvSpPr>
          <p:nvPr/>
        </p:nvSpPr>
        <p:spPr bwMode="auto">
          <a:xfrm>
            <a:off x="1033018" y="11321484"/>
            <a:ext cx="10374290" cy="6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983" tIns="24491" rIns="48983" bIns="24491">
            <a:spAutoFit/>
          </a:bodyPr>
          <a:lstStyle/>
          <a:p>
            <a:pPr defTabSz="490340">
              <a:spcBef>
                <a:spcPct val="50000"/>
              </a:spcBef>
            </a:pPr>
            <a:r>
              <a:rPr lang="en-US" sz="4000" b="1" dirty="0" smtClean="0">
                <a:solidFill>
                  <a:srgbClr val="194181"/>
                </a:solidFill>
              </a:rPr>
              <a:t> Methods</a:t>
            </a:r>
            <a:endParaRPr lang="en-US" sz="4000" b="1" dirty="0">
              <a:solidFill>
                <a:srgbClr val="194181"/>
              </a:solidFill>
            </a:endParaRPr>
          </a:p>
        </p:txBody>
      </p:sp>
      <p:sp>
        <p:nvSpPr>
          <p:cNvPr id="36" name="Rectangle 1036"/>
          <p:cNvSpPr>
            <a:spLocks noChangeArrowheads="1"/>
          </p:cNvSpPr>
          <p:nvPr/>
        </p:nvSpPr>
        <p:spPr bwMode="auto">
          <a:xfrm>
            <a:off x="0" y="1087652"/>
            <a:ext cx="32918400" cy="9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Impact of Multiple Clinician Focused Interventions on Childhood Obesity Documentation and </a:t>
            </a:r>
            <a:r>
              <a:rPr lang="en-US" sz="5400" dirty="0" smtClean="0">
                <a:solidFill>
                  <a:schemeClr val="tx2"/>
                </a:solidFill>
              </a:rPr>
              <a:t>Management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011405" y="1917307"/>
            <a:ext cx="3615303" cy="651973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 defTabSz="490340">
              <a:spcBef>
                <a:spcPct val="50000"/>
              </a:spcBef>
              <a:buClr>
                <a:schemeClr val="accent2"/>
              </a:buClr>
              <a:buSzPct val="80000"/>
            </a:pPr>
            <a:r>
              <a:rPr lang="en-US" sz="1600" b="1" u="sng" dirty="0" smtClean="0">
                <a:solidFill>
                  <a:srgbClr val="194181"/>
                </a:solidFill>
              </a:rPr>
              <a:t>For more information, please contact:</a:t>
            </a:r>
          </a:p>
          <a:p>
            <a:pPr algn="ctr" defTabSz="490340">
              <a:lnSpc>
                <a:spcPct val="80000"/>
              </a:lnSpc>
              <a:spcBef>
                <a:spcPct val="50000"/>
              </a:spcBef>
            </a:pPr>
            <a:r>
              <a:rPr lang="en-US" sz="1600" b="1" dirty="0" smtClean="0">
                <a:solidFill>
                  <a:srgbClr val="194181"/>
                </a:solidFill>
              </a:rPr>
              <a:t>Email: michelj@email.chop.edu   </a:t>
            </a:r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0" y="2231177"/>
            <a:ext cx="32918400" cy="115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4048" tIns="192024" rIns="384048" bIns="192024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500" b="1" dirty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Jeremy Michel, MD, </a:t>
            </a:r>
            <a:r>
              <a:rPr lang="en-US" sz="2500" b="1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MHS</a:t>
            </a:r>
            <a:r>
              <a:rPr lang="en-US" sz="2500" b="1" baseline="30000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1,2</a:t>
            </a:r>
            <a:r>
              <a:rPr lang="en-US" sz="2500" b="1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, Jeffrey Miller, MAS</a:t>
            </a:r>
            <a:r>
              <a:rPr lang="en-US" sz="2500" b="1" baseline="30000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1</a:t>
            </a:r>
            <a:r>
              <a:rPr lang="en-US" sz="2500" b="1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, Emily Gregory, MD</a:t>
            </a:r>
            <a:r>
              <a:rPr lang="en-US" sz="2500" b="1" baseline="30000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1,2</a:t>
            </a:r>
            <a:endParaRPr lang="en-US" sz="2500" b="1" dirty="0" smtClean="0">
              <a:solidFill>
                <a:srgbClr val="000000"/>
              </a:solidFill>
              <a:latin typeface="+mj-lt"/>
              <a:ea typeface="Cambria" pitchFamily="18" charset="0"/>
              <a:cs typeface="Arial" pitchFamily="34" charset="0"/>
            </a:endParaRPr>
          </a:p>
          <a:p>
            <a:pPr algn="ctr"/>
            <a:r>
              <a:rPr lang="en-US" sz="2500" b="1" baseline="30000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1</a:t>
            </a:r>
            <a:r>
              <a:rPr lang="en-US" sz="2500" b="1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Children's Hospital of Philadelphia, Philadelphia, PA, United States. </a:t>
            </a:r>
            <a:r>
              <a:rPr lang="en-US" sz="2500" b="1" baseline="30000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2</a:t>
            </a:r>
            <a:r>
              <a:rPr lang="en-US" sz="2500" b="1" dirty="0" smtClean="0">
                <a:solidFill>
                  <a:srgbClr val="000000"/>
                </a:solidFill>
                <a:latin typeface="+mj-lt"/>
                <a:ea typeface="Cambria" pitchFamily="18" charset="0"/>
                <a:cs typeface="Arial" pitchFamily="34" charset="0"/>
              </a:rPr>
              <a:t> The Department of Pediatrics, Perelman School of Medicine University of Pennsylvania</a:t>
            </a:r>
            <a:endParaRPr lang="en-US" sz="2500" dirty="0" smtClean="0">
              <a:solidFill>
                <a:srgbClr val="000000"/>
              </a:solidFill>
              <a:ea typeface="Cambria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646" y="4252856"/>
            <a:ext cx="1071714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Almost 30% of US children are overweight/ obese.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There is unexplained variation in care of these patients.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Management guidelines include </a:t>
            </a:r>
            <a:r>
              <a:rPr lang="en-US" sz="3200" dirty="0"/>
              <a:t>documentation of weight status and laboratory screening for co-morbidities.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In our primary care network, adherence to guidelines was low and uneven across individual clinicians and practices.</a:t>
            </a:r>
          </a:p>
        </p:txBody>
      </p:sp>
      <p:sp>
        <p:nvSpPr>
          <p:cNvPr id="88" name="Rounded Rectangle 87"/>
          <p:cNvSpPr/>
          <p:nvPr/>
        </p:nvSpPr>
        <p:spPr bwMode="auto">
          <a:xfrm>
            <a:off x="530842" y="7915922"/>
            <a:ext cx="10897854" cy="26524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</a:bodyPr>
          <a:lstStyle/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  <a:p>
            <a:pPr defTabSz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</a:endParaRPr>
          </a:p>
        </p:txBody>
      </p:sp>
      <p:sp>
        <p:nvSpPr>
          <p:cNvPr id="93" name="Text Box 149"/>
          <p:cNvSpPr txBox="1">
            <a:spLocks noChangeArrowheads="1"/>
          </p:cNvSpPr>
          <p:nvPr/>
        </p:nvSpPr>
        <p:spPr bwMode="auto">
          <a:xfrm>
            <a:off x="484559" y="8107515"/>
            <a:ext cx="11315578" cy="6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983" tIns="24491" rIns="48983" bIns="24491">
            <a:spAutoFit/>
          </a:bodyPr>
          <a:lstStyle/>
          <a:p>
            <a:pPr defTabSz="490340">
              <a:spcBef>
                <a:spcPct val="50000"/>
              </a:spcBef>
            </a:pPr>
            <a:r>
              <a:rPr lang="en-US" sz="4000" b="1" dirty="0" smtClean="0">
                <a:solidFill>
                  <a:srgbClr val="194181"/>
                </a:solidFill>
              </a:rPr>
              <a:t>  		Objective</a:t>
            </a:r>
            <a:endParaRPr lang="en-US" sz="4000" b="1" dirty="0">
              <a:solidFill>
                <a:srgbClr val="19418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16955" y="8740856"/>
            <a:ext cx="10675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/>
              <a:t>Evaluate the impact of multiple interventions on appropriate obesity documentation and on adherence to management recommendations.</a:t>
            </a:r>
            <a:endParaRPr lang="en-US" sz="3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733359" y="11986497"/>
            <a:ext cx="1068521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Interventions across the institution during study period:</a:t>
            </a:r>
          </a:p>
          <a:p>
            <a:pPr marL="914400" indent="47625"/>
            <a:r>
              <a:rPr lang="en-US" sz="3200" u="sng" dirty="0" smtClean="0"/>
              <a:t>Feb – May 2016</a:t>
            </a:r>
            <a:r>
              <a:rPr lang="en-US" sz="3200" dirty="0" smtClean="0"/>
              <a:t>: Clinical decision support (CDS) piloted </a:t>
            </a:r>
            <a:r>
              <a:rPr lang="en-US" sz="3200" dirty="0"/>
              <a:t>at six sites</a:t>
            </a:r>
            <a:r>
              <a:rPr lang="en-US" sz="3200" dirty="0" smtClean="0"/>
              <a:t>. (“Healthy Weight Care Assistant”) </a:t>
            </a:r>
          </a:p>
          <a:p>
            <a:pPr marL="914400" indent="47625"/>
            <a:r>
              <a:rPr lang="en-US" sz="3200" u="sng" dirty="0" smtClean="0"/>
              <a:t>July 2016: </a:t>
            </a:r>
            <a:r>
              <a:rPr lang="en-US" sz="3200" dirty="0" smtClean="0"/>
              <a:t>Weight status documentation</a:t>
            </a:r>
            <a:r>
              <a:rPr lang="en-US" sz="3200" baseline="30000" dirty="0"/>
              <a:t>*</a:t>
            </a:r>
            <a:r>
              <a:rPr lang="en-US" sz="3200" dirty="0" smtClean="0"/>
              <a:t> tied to financial incentives for clinicians at 25/28 ambulatory sites.</a:t>
            </a:r>
          </a:p>
          <a:p>
            <a:pPr marL="914400" indent="47625"/>
            <a:r>
              <a:rPr lang="en-US" sz="3200" u="sng" dirty="0" smtClean="0"/>
              <a:t>October 2016: </a:t>
            </a:r>
            <a:r>
              <a:rPr lang="en-US" sz="3200" dirty="0" smtClean="0"/>
              <a:t>Weight status documentation automated within the well child order set at all sites.</a:t>
            </a:r>
          </a:p>
          <a:p>
            <a:r>
              <a:rPr lang="en-US" sz="3200" dirty="0"/>
              <a:t>A EHR-linked application was developed to track QI </a:t>
            </a:r>
            <a:r>
              <a:rPr lang="en-US" sz="3200" dirty="0" smtClean="0"/>
              <a:t>goals: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Quality </a:t>
            </a:r>
            <a:r>
              <a:rPr lang="en-US" sz="3200" dirty="0"/>
              <a:t>improvement (QI) </a:t>
            </a:r>
            <a:r>
              <a:rPr lang="en-US" sz="3200" dirty="0" smtClean="0"/>
              <a:t>goals: Determined </a:t>
            </a:r>
            <a:r>
              <a:rPr lang="en-US" sz="3200" dirty="0"/>
              <a:t>by a Pediatric Obesity Advisory </a:t>
            </a:r>
            <a:r>
              <a:rPr lang="en-US" sz="3200" dirty="0" smtClean="0"/>
              <a:t>Board based </a:t>
            </a:r>
            <a:r>
              <a:rPr lang="en-US" sz="3200" dirty="0"/>
              <a:t>on </a:t>
            </a:r>
            <a:r>
              <a:rPr lang="en-US" sz="3200" dirty="0" smtClean="0"/>
              <a:t>expert recommendations (Barlow </a:t>
            </a:r>
            <a:r>
              <a:rPr lang="en-US" sz="3200" dirty="0"/>
              <a:t>et.al</a:t>
            </a:r>
            <a:r>
              <a:rPr lang="en-US" sz="3200" dirty="0" smtClean="0"/>
              <a:t>., 2007)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 smtClean="0"/>
              <a:t>GOALS</a:t>
            </a:r>
            <a:r>
              <a:rPr lang="en-US" sz="3200" dirty="0" smtClean="0"/>
              <a:t>:</a:t>
            </a:r>
          </a:p>
          <a:p>
            <a:pPr indent="914400"/>
            <a:r>
              <a:rPr lang="en-US" sz="3200" dirty="0" smtClean="0"/>
              <a:t>1)</a:t>
            </a:r>
            <a:r>
              <a:rPr lang="en-US" sz="3200" dirty="0"/>
              <a:t> Improve </a:t>
            </a:r>
            <a:r>
              <a:rPr lang="en-US" sz="3200" dirty="0" smtClean="0"/>
              <a:t>documentation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 </a:t>
            </a:r>
            <a:r>
              <a:rPr lang="en-US" sz="3200" dirty="0"/>
              <a:t>of overweight/obesity to 80% </a:t>
            </a:r>
            <a:endParaRPr lang="en-US" sz="3200" dirty="0" smtClean="0"/>
          </a:p>
          <a:p>
            <a:pPr indent="914400"/>
            <a:r>
              <a:rPr lang="en-US" sz="3200" dirty="0" smtClean="0"/>
              <a:t>2) Appropriate comorbidity screening</a:t>
            </a:r>
            <a:r>
              <a:rPr lang="en-US" sz="3200" baseline="30000" dirty="0" smtClean="0"/>
              <a:t>**</a:t>
            </a:r>
            <a:r>
              <a:rPr lang="en-US" sz="3200" dirty="0" smtClean="0"/>
              <a:t> improved to </a:t>
            </a:r>
            <a:r>
              <a:rPr lang="en-US" sz="3200" dirty="0" smtClean="0"/>
              <a:t>50</a:t>
            </a:r>
            <a:r>
              <a:rPr lang="en-US" sz="3200" dirty="0" smtClean="0"/>
              <a:t>%</a:t>
            </a:r>
            <a:endParaRPr lang="en-US" sz="3200" u="sng" dirty="0" smtClean="0"/>
          </a:p>
        </p:txBody>
      </p:sp>
      <p:pic>
        <p:nvPicPr>
          <p:cNvPr id="1028" name="Picture 4" descr="C:\Users\michelj\AppData\Local\Microsoft\Windows\Temporary Internet Files\Content.Outlook\MS7831GK\healthy-we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4" y="107975"/>
            <a:ext cx="8688520" cy="10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58108" y="140511"/>
            <a:ext cx="6271993" cy="9033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8959" y="19237238"/>
            <a:ext cx="119675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baseline="30000" dirty="0" smtClean="0"/>
              <a:t>*</a:t>
            </a:r>
            <a:r>
              <a:rPr lang="en-US" sz="2400" u="sng" dirty="0" smtClean="0"/>
              <a:t>Weight </a:t>
            </a:r>
            <a:r>
              <a:rPr lang="en-US" sz="2400" u="sng" dirty="0"/>
              <a:t>Status </a:t>
            </a:r>
            <a:r>
              <a:rPr lang="en-US" sz="2400" u="sng" dirty="0" smtClean="0"/>
              <a:t>Recognition Documentation:</a:t>
            </a: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Diagnosis OR problem list entry of overweight for patients with a BMI 85</a:t>
            </a:r>
            <a:r>
              <a:rPr lang="en-US" sz="2400" baseline="30000" dirty="0"/>
              <a:t>th</a:t>
            </a:r>
            <a:r>
              <a:rPr lang="en-US" sz="2400" dirty="0"/>
              <a:t> - 95</a:t>
            </a:r>
            <a:r>
              <a:rPr lang="en-US" sz="2400" baseline="30000" dirty="0"/>
              <a:t>th</a:t>
            </a:r>
            <a:r>
              <a:rPr lang="en-US" sz="2400" dirty="0"/>
              <a:t> percentile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Diagnosis OR problem list entry of obese  for patients with a BMI above the 95</a:t>
            </a:r>
            <a:r>
              <a:rPr lang="en-US" sz="2400" baseline="30000" dirty="0"/>
              <a:t>th</a:t>
            </a:r>
            <a:r>
              <a:rPr lang="en-US" sz="2400" dirty="0"/>
              <a:t> percentile</a:t>
            </a:r>
          </a:p>
          <a:p>
            <a:r>
              <a:rPr lang="en-US" sz="2800" u="sng" baseline="30000" dirty="0" smtClean="0"/>
              <a:t>**</a:t>
            </a:r>
            <a:r>
              <a:rPr lang="en-US" sz="2800" u="sng" dirty="0" smtClean="0"/>
              <a:t>Appropriate </a:t>
            </a:r>
            <a:r>
              <a:rPr lang="en-US" sz="2800" u="sng" dirty="0"/>
              <a:t>comorbidities </a:t>
            </a:r>
            <a:r>
              <a:rPr lang="en-US" sz="2800" u="sng" dirty="0" smtClean="0"/>
              <a:t>screening:</a:t>
            </a:r>
            <a:endParaRPr lang="en-US" sz="28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Obese and Over 10 years: </a:t>
            </a:r>
            <a:r>
              <a:rPr lang="en-US" sz="2400" dirty="0"/>
              <a:t>AST, ALT, Glucose, </a:t>
            </a:r>
            <a:r>
              <a:rPr lang="en-US" sz="2400" dirty="0" smtClean="0"/>
              <a:t>AND Lipids </a:t>
            </a:r>
            <a:r>
              <a:rPr lang="en-US" sz="2400" dirty="0"/>
              <a:t>ordered within the past 2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Overweight and Over 10 years OR </a:t>
            </a:r>
            <a:r>
              <a:rPr lang="en-US" sz="2400" b="1" dirty="0" smtClean="0"/>
              <a:t>Obese:</a:t>
            </a:r>
            <a:r>
              <a:rPr lang="en-US" sz="2400" dirty="0" smtClean="0"/>
              <a:t> </a:t>
            </a:r>
            <a:r>
              <a:rPr lang="en-US" sz="2400" dirty="0"/>
              <a:t>Lipids ordered within the past 2 years</a:t>
            </a:r>
          </a:p>
        </p:txBody>
      </p:sp>
      <p:sp>
        <p:nvSpPr>
          <p:cNvPr id="9" name="Rectangle 8"/>
          <p:cNvSpPr/>
          <p:nvPr/>
        </p:nvSpPr>
        <p:spPr>
          <a:xfrm>
            <a:off x="11539109" y="8767245"/>
            <a:ext cx="127743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Figure 1.</a:t>
            </a:r>
            <a:r>
              <a:rPr lang="en-US" sz="3200" dirty="0" smtClean="0"/>
              <a:t> Recognition </a:t>
            </a:r>
            <a:r>
              <a:rPr lang="en-US" sz="3200" dirty="0"/>
              <a:t>of weight status and clinician adherence to screening </a:t>
            </a:r>
            <a:r>
              <a:rPr lang="en-US" sz="3200" dirty="0" smtClean="0"/>
              <a:t>recommendations for children with BMI &gt; 85% tile </a:t>
            </a:r>
            <a:r>
              <a:rPr lang="en-US" sz="3200" dirty="0" smtClean="0"/>
              <a:t>(Jan-Dec 2016)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526" y="9928926"/>
            <a:ext cx="12553497" cy="768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149"/>
          <p:cNvSpPr txBox="1">
            <a:spLocks noChangeArrowheads="1"/>
          </p:cNvSpPr>
          <p:nvPr/>
        </p:nvSpPr>
        <p:spPr bwMode="auto">
          <a:xfrm>
            <a:off x="12869850" y="3412218"/>
            <a:ext cx="19042997" cy="6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983" tIns="24491" rIns="48983" bIns="24491">
            <a:spAutoFit/>
          </a:bodyPr>
          <a:lstStyle/>
          <a:p>
            <a:pPr defTabSz="490340">
              <a:spcBef>
                <a:spcPct val="50000"/>
              </a:spcBef>
            </a:pPr>
            <a:r>
              <a:rPr lang="en-US" sz="4000" b="1" dirty="0" smtClean="0">
                <a:solidFill>
                  <a:srgbClr val="194181"/>
                </a:solidFill>
              </a:rPr>
              <a:t>Results</a:t>
            </a:r>
            <a:endParaRPr lang="en-US" sz="4000" b="1" dirty="0">
              <a:solidFill>
                <a:srgbClr val="19418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81195" y="4077231"/>
            <a:ext cx="19631653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Across Network (Figure 1):</a:t>
            </a:r>
          </a:p>
          <a:p>
            <a:pPr marL="1209675" lvl="1" indent="-531813">
              <a:buFont typeface="Arial" panose="020B0604020202020204" pitchFamily="34" charset="0"/>
              <a:buChar char="•"/>
            </a:pPr>
            <a:r>
              <a:rPr lang="en-US" sz="2800" dirty="0" smtClean="0"/>
              <a:t>Documentation </a:t>
            </a:r>
            <a:r>
              <a:rPr lang="en-US" sz="2800" dirty="0"/>
              <a:t>of weight status improved from 49% to 94</a:t>
            </a:r>
            <a:r>
              <a:rPr lang="en-US" sz="2800" dirty="0" smtClean="0"/>
              <a:t>%.</a:t>
            </a:r>
            <a:endParaRPr lang="en-US" sz="2800" dirty="0" smtClean="0"/>
          </a:p>
          <a:p>
            <a:pPr marL="1209675" lvl="1" indent="-531813">
              <a:buFont typeface="Arial" panose="020B0604020202020204" pitchFamily="34" charset="0"/>
              <a:buChar char="•"/>
            </a:pPr>
            <a:r>
              <a:rPr lang="en-US" sz="2800" dirty="0" smtClean="0"/>
              <a:t>Appropriate lipid </a:t>
            </a:r>
            <a:r>
              <a:rPr lang="en-US" sz="2800" dirty="0"/>
              <a:t>screening orders increased from 43% to 56% among overweight and obese </a:t>
            </a:r>
            <a:r>
              <a:rPr lang="en-US" sz="2800" dirty="0" smtClean="0"/>
              <a:t>patients.</a:t>
            </a:r>
          </a:p>
          <a:p>
            <a:pPr marL="1209675" lvl="1" indent="-531813">
              <a:buFont typeface="Arial" panose="020B0604020202020204" pitchFamily="34" charset="0"/>
              <a:buChar char="•"/>
            </a:pPr>
            <a:r>
              <a:rPr lang="en-US" sz="2800" dirty="0" smtClean="0"/>
              <a:t>Orders </a:t>
            </a:r>
            <a:r>
              <a:rPr lang="en-US" sz="2800" dirty="0"/>
              <a:t>for AST/ALT/glucose among the obese population decreased from 28% to 20</a:t>
            </a:r>
            <a:r>
              <a:rPr lang="en-US" sz="2800" dirty="0" smtClean="0"/>
              <a:t>%.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Subgroup Analysis:</a:t>
            </a:r>
          </a:p>
          <a:p>
            <a:pPr marL="1150938" lvl="1" indent="-473075">
              <a:buFont typeface="Arial" panose="020B0604020202020204" pitchFamily="34" charset="0"/>
              <a:buChar char="•"/>
            </a:pPr>
            <a:r>
              <a:rPr lang="en-US" sz="2800" dirty="0" smtClean="0"/>
              <a:t>Practices receiving clinical decision support* (Figure 2) had </a:t>
            </a:r>
            <a:r>
              <a:rPr lang="en-US" sz="2800" dirty="0"/>
              <a:t>improved </a:t>
            </a:r>
            <a:r>
              <a:rPr lang="en-US" sz="2800"/>
              <a:t>AST/ALT/glucose </a:t>
            </a:r>
            <a:r>
              <a:rPr lang="en-US" sz="2800" smtClean="0"/>
              <a:t>screenings </a:t>
            </a:r>
            <a:r>
              <a:rPr lang="en-US" sz="2800" dirty="0"/>
              <a:t>while the CDS was active (with CDS 31.5%; without CDS 28</a:t>
            </a:r>
            <a:r>
              <a:rPr lang="en-US" sz="2800" dirty="0" smtClean="0"/>
              <a:t>%). </a:t>
            </a:r>
          </a:p>
          <a:p>
            <a:pPr marL="1150938" lvl="1" indent="-473075">
              <a:buFont typeface="Arial" panose="020B0604020202020204" pitchFamily="34" charset="0"/>
              <a:buChar char="•"/>
            </a:pPr>
            <a:r>
              <a:rPr lang="en-US" sz="2800" dirty="0" smtClean="0"/>
              <a:t>Sites without incentives did not improve documentation rates until automation occurred. These sites had lipid screening rates that were largely unaffected by automation (pre-automation 40%; post-automation 38.5%).</a:t>
            </a:r>
          </a:p>
          <a:p>
            <a:endParaRPr lang="en-US" sz="3200" baseline="30000" dirty="0" smtClean="0"/>
          </a:p>
          <a:p>
            <a:r>
              <a:rPr lang="en-US" sz="3200" baseline="30000" dirty="0" smtClean="0"/>
              <a:t>* CDS provided laboratory ordering and diagnosis support</a:t>
            </a:r>
            <a:endParaRPr lang="en-US" sz="3200" baseline="30000" dirty="0"/>
          </a:p>
        </p:txBody>
      </p:sp>
      <p:sp>
        <p:nvSpPr>
          <p:cNvPr id="45" name="Text Box 149"/>
          <p:cNvSpPr txBox="1">
            <a:spLocks noChangeArrowheads="1"/>
          </p:cNvSpPr>
          <p:nvPr/>
        </p:nvSpPr>
        <p:spPr bwMode="auto">
          <a:xfrm>
            <a:off x="12869850" y="18185642"/>
            <a:ext cx="6124274" cy="6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983" tIns="24491" rIns="48983" bIns="24491">
            <a:spAutoFit/>
          </a:bodyPr>
          <a:lstStyle/>
          <a:p>
            <a:pPr defTabSz="490340">
              <a:spcBef>
                <a:spcPct val="50000"/>
              </a:spcBef>
            </a:pPr>
            <a:r>
              <a:rPr lang="en-US" sz="4000" b="1" dirty="0" smtClean="0">
                <a:solidFill>
                  <a:srgbClr val="194181"/>
                </a:solidFill>
              </a:rPr>
              <a:t>Discussion</a:t>
            </a:r>
            <a:endParaRPr lang="en-US" sz="4000" b="1" dirty="0">
              <a:solidFill>
                <a:srgbClr val="19418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632516" y="18935118"/>
            <a:ext cx="198729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Financial </a:t>
            </a:r>
            <a:r>
              <a:rPr lang="en-US" sz="3200" dirty="0"/>
              <a:t>incentives and automation of </a:t>
            </a:r>
            <a:r>
              <a:rPr lang="en-US" sz="3200" dirty="0" smtClean="0"/>
              <a:t>weight status documentation </a:t>
            </a:r>
            <a:r>
              <a:rPr lang="en-US" sz="3200" dirty="0"/>
              <a:t>immediately preceded increased rates of </a:t>
            </a:r>
            <a:r>
              <a:rPr lang="en-US" sz="3200" dirty="0" smtClean="0"/>
              <a:t>weight status documentation.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Improved </a:t>
            </a:r>
            <a:r>
              <a:rPr lang="en-US" sz="3200" dirty="0"/>
              <a:t>documentation </a:t>
            </a:r>
            <a:r>
              <a:rPr lang="en-US" sz="3200" dirty="0" smtClean="0"/>
              <a:t>of weight status was </a:t>
            </a:r>
            <a:r>
              <a:rPr lang="en-US" sz="3200" dirty="0"/>
              <a:t>not associated with achieving QI goals around </a:t>
            </a:r>
            <a:r>
              <a:rPr lang="en-US" sz="3200" dirty="0" smtClean="0"/>
              <a:t>comorbidity screening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</a:t>
            </a:r>
            <a:r>
              <a:rPr lang="en-US" sz="3200" dirty="0" smtClean="0"/>
              <a:t>lectronic </a:t>
            </a:r>
            <a:r>
              <a:rPr lang="en-US" sz="3200" dirty="0"/>
              <a:t>CDS did improve appropriate </a:t>
            </a:r>
            <a:r>
              <a:rPr lang="en-US" sz="3200" dirty="0" smtClean="0"/>
              <a:t>comorbidity screening</a:t>
            </a:r>
            <a:r>
              <a:rPr lang="en-US" sz="3200" dirty="0"/>
              <a:t>, but there was an immediate return to baseline screening rates after discontinuation of the CDS intervention.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1092" y="10017646"/>
            <a:ext cx="8114354" cy="516172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4593357" y="9013466"/>
            <a:ext cx="7709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Figure 2.</a:t>
            </a:r>
            <a:r>
              <a:rPr lang="en-US" sz="3200" dirty="0" smtClean="0"/>
              <a:t> Healthy Weight Care Assistant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547</Words>
  <Application>Microsoft Office PowerPoint</Application>
  <PresentationFormat>Custom</PresentationFormat>
  <Paragraphs>115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Childrens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Children's Hospital of Phila</dc:creator>
  <cp:lastModifiedBy>Jeremy Michel</cp:lastModifiedBy>
  <cp:revision>227</cp:revision>
  <cp:lastPrinted>2014-04-18T18:31:07Z</cp:lastPrinted>
  <dcterms:created xsi:type="dcterms:W3CDTF">2012-03-01T19:01:14Z</dcterms:created>
  <dcterms:modified xsi:type="dcterms:W3CDTF">2017-09-07T14:08:20Z</dcterms:modified>
</cp:coreProperties>
</file>