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handoutMasterIdLst>
    <p:handoutMasterId r:id="rId4"/>
  </p:handoutMasterIdLst>
  <p:sldIdLst>
    <p:sldId id="256" r:id="rId2"/>
  </p:sldIdLst>
  <p:sldSz cx="32918400" cy="21945600"/>
  <p:notesSz cx="7023100" cy="9309100"/>
  <p:defaultTextStyle>
    <a:defPPr>
      <a:defRPr lang="en-US"/>
    </a:defPPr>
    <a:lvl1pPr marL="0" algn="l" defTabSz="1645886" rtl="0" eaLnBrk="1" latinLnBrk="0" hangingPunct="1">
      <a:defRPr sz="6500" kern="1200">
        <a:solidFill>
          <a:schemeClr val="tx1"/>
        </a:solidFill>
        <a:latin typeface="+mn-lt"/>
        <a:ea typeface="+mn-ea"/>
        <a:cs typeface="+mn-cs"/>
      </a:defRPr>
    </a:lvl1pPr>
    <a:lvl2pPr marL="1645886" algn="l" defTabSz="1645886" rtl="0" eaLnBrk="1" latinLnBrk="0" hangingPunct="1">
      <a:defRPr sz="6500" kern="1200">
        <a:solidFill>
          <a:schemeClr val="tx1"/>
        </a:solidFill>
        <a:latin typeface="+mn-lt"/>
        <a:ea typeface="+mn-ea"/>
        <a:cs typeface="+mn-cs"/>
      </a:defRPr>
    </a:lvl2pPr>
    <a:lvl3pPr marL="3291771" algn="l" defTabSz="1645886" rtl="0" eaLnBrk="1" latinLnBrk="0" hangingPunct="1">
      <a:defRPr sz="6500" kern="1200">
        <a:solidFill>
          <a:schemeClr val="tx1"/>
        </a:solidFill>
        <a:latin typeface="+mn-lt"/>
        <a:ea typeface="+mn-ea"/>
        <a:cs typeface="+mn-cs"/>
      </a:defRPr>
    </a:lvl3pPr>
    <a:lvl4pPr marL="4937657" algn="l" defTabSz="1645886" rtl="0" eaLnBrk="1" latinLnBrk="0" hangingPunct="1">
      <a:defRPr sz="6500" kern="1200">
        <a:solidFill>
          <a:schemeClr val="tx1"/>
        </a:solidFill>
        <a:latin typeface="+mn-lt"/>
        <a:ea typeface="+mn-ea"/>
        <a:cs typeface="+mn-cs"/>
      </a:defRPr>
    </a:lvl4pPr>
    <a:lvl5pPr marL="6583543" algn="l" defTabSz="1645886" rtl="0" eaLnBrk="1" latinLnBrk="0" hangingPunct="1">
      <a:defRPr sz="6500" kern="1200">
        <a:solidFill>
          <a:schemeClr val="tx1"/>
        </a:solidFill>
        <a:latin typeface="+mn-lt"/>
        <a:ea typeface="+mn-ea"/>
        <a:cs typeface="+mn-cs"/>
      </a:defRPr>
    </a:lvl5pPr>
    <a:lvl6pPr marL="8229428" algn="l" defTabSz="1645886" rtl="0" eaLnBrk="1" latinLnBrk="0" hangingPunct="1">
      <a:defRPr sz="6500" kern="1200">
        <a:solidFill>
          <a:schemeClr val="tx1"/>
        </a:solidFill>
        <a:latin typeface="+mn-lt"/>
        <a:ea typeface="+mn-ea"/>
        <a:cs typeface="+mn-cs"/>
      </a:defRPr>
    </a:lvl6pPr>
    <a:lvl7pPr marL="9875314" algn="l" defTabSz="1645886" rtl="0" eaLnBrk="1" latinLnBrk="0" hangingPunct="1">
      <a:defRPr sz="6500" kern="1200">
        <a:solidFill>
          <a:schemeClr val="tx1"/>
        </a:solidFill>
        <a:latin typeface="+mn-lt"/>
        <a:ea typeface="+mn-ea"/>
        <a:cs typeface="+mn-cs"/>
      </a:defRPr>
    </a:lvl7pPr>
    <a:lvl8pPr marL="11521200" algn="l" defTabSz="1645886" rtl="0" eaLnBrk="1" latinLnBrk="0" hangingPunct="1">
      <a:defRPr sz="6500" kern="1200">
        <a:solidFill>
          <a:schemeClr val="tx1"/>
        </a:solidFill>
        <a:latin typeface="+mn-lt"/>
        <a:ea typeface="+mn-ea"/>
        <a:cs typeface="+mn-cs"/>
      </a:defRPr>
    </a:lvl8pPr>
    <a:lvl9pPr marL="13167086" algn="l" defTabSz="1645886" rtl="0" eaLnBrk="1" latinLnBrk="0" hangingPunct="1">
      <a:defRPr sz="65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6912">
          <p15:clr>
            <a:srgbClr val="A4A3A4"/>
          </p15:clr>
        </p15:guide>
        <p15:guide id="2" pos="10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3968" autoAdjust="0"/>
  </p:normalViewPr>
  <p:slideViewPr>
    <p:cSldViewPr snapToGrid="0" snapToObjects="1">
      <p:cViewPr varScale="1">
        <p:scale>
          <a:sx n="59" d="100"/>
          <a:sy n="59" d="100"/>
        </p:scale>
        <p:origin x="-2488" y="-128"/>
      </p:cViewPr>
      <p:guideLst>
        <p:guide orient="horz" pos="6912"/>
        <p:guide pos="103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handoutMaster" Target="handoutMasters/handout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B105E2A5-B6D7-044E-9CE4-1B06DF1A4BB1}" type="datetimeFigureOut">
              <a:rPr lang="en-US" smtClean="0"/>
              <a:pPr/>
              <a:t>10/16/15</a:t>
            </a:fld>
            <a:endParaRPr lang="en-US" dirty="0"/>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DD03788E-44B1-B646-A997-1435AD4CD489}" type="slidenum">
              <a:rPr lang="en-US" smtClean="0"/>
              <a:pPr/>
              <a:t>‹#›</a:t>
            </a:fld>
            <a:endParaRPr lang="en-US" dirty="0"/>
          </a:p>
        </p:txBody>
      </p:sp>
    </p:spTree>
    <p:extLst>
      <p:ext uri="{BB962C8B-B14F-4D97-AF65-F5344CB8AC3E}">
        <p14:creationId xmlns:p14="http://schemas.microsoft.com/office/powerpoint/2010/main" val="25129281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49F83B4D-BDE0-BA4D-AD36-DA35BE0A3094}" type="datetimeFigureOut">
              <a:rPr lang="en-US" smtClean="0"/>
              <a:pPr/>
              <a:t>10/16/15</a:t>
            </a:fld>
            <a:endParaRPr lang="en-US" dirty="0"/>
          </a:p>
        </p:txBody>
      </p:sp>
      <p:sp>
        <p:nvSpPr>
          <p:cNvPr id="4" name="Slide Image Placeholder 3"/>
          <p:cNvSpPr>
            <a:spLocks noGrp="1" noRot="1" noChangeAspect="1"/>
          </p:cNvSpPr>
          <p:nvPr>
            <p:ph type="sldImg" idx="2"/>
          </p:nvPr>
        </p:nvSpPr>
        <p:spPr>
          <a:xfrm>
            <a:off x="893763" y="698500"/>
            <a:ext cx="5235575" cy="3490913"/>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7FE9ED71-8442-1E4C-B9F6-B612C2A64475}" type="slidenum">
              <a:rPr lang="en-US" smtClean="0"/>
              <a:pPr/>
              <a:t>‹#›</a:t>
            </a:fld>
            <a:endParaRPr lang="en-US" dirty="0"/>
          </a:p>
        </p:txBody>
      </p:sp>
    </p:spTree>
    <p:extLst>
      <p:ext uri="{BB962C8B-B14F-4D97-AF65-F5344CB8AC3E}">
        <p14:creationId xmlns:p14="http://schemas.microsoft.com/office/powerpoint/2010/main" val="3667762522"/>
      </p:ext>
    </p:extLst>
  </p:cSld>
  <p:clrMap bg1="lt1" tx1="dk1" bg2="lt2" tx2="dk2" accent1="accent1" accent2="accent2" accent3="accent3" accent4="accent4" accent5="accent5" accent6="accent6" hlink="hlink" folHlink="folHlink"/>
  <p:notesStyle>
    <a:lvl1pPr marL="0" algn="l" defTabSz="1645886" rtl="0" eaLnBrk="1" latinLnBrk="0" hangingPunct="1">
      <a:defRPr sz="4300" kern="1200">
        <a:solidFill>
          <a:schemeClr val="tx1"/>
        </a:solidFill>
        <a:latin typeface="+mn-lt"/>
        <a:ea typeface="+mn-ea"/>
        <a:cs typeface="+mn-cs"/>
      </a:defRPr>
    </a:lvl1pPr>
    <a:lvl2pPr marL="1645886" algn="l" defTabSz="1645886" rtl="0" eaLnBrk="1" latinLnBrk="0" hangingPunct="1">
      <a:defRPr sz="4300" kern="1200">
        <a:solidFill>
          <a:schemeClr val="tx1"/>
        </a:solidFill>
        <a:latin typeface="+mn-lt"/>
        <a:ea typeface="+mn-ea"/>
        <a:cs typeface="+mn-cs"/>
      </a:defRPr>
    </a:lvl2pPr>
    <a:lvl3pPr marL="3291771" algn="l" defTabSz="1645886" rtl="0" eaLnBrk="1" latinLnBrk="0" hangingPunct="1">
      <a:defRPr sz="4300" kern="1200">
        <a:solidFill>
          <a:schemeClr val="tx1"/>
        </a:solidFill>
        <a:latin typeface="+mn-lt"/>
        <a:ea typeface="+mn-ea"/>
        <a:cs typeface="+mn-cs"/>
      </a:defRPr>
    </a:lvl3pPr>
    <a:lvl4pPr marL="4937657" algn="l" defTabSz="1645886" rtl="0" eaLnBrk="1" latinLnBrk="0" hangingPunct="1">
      <a:defRPr sz="4300" kern="1200">
        <a:solidFill>
          <a:schemeClr val="tx1"/>
        </a:solidFill>
        <a:latin typeface="+mn-lt"/>
        <a:ea typeface="+mn-ea"/>
        <a:cs typeface="+mn-cs"/>
      </a:defRPr>
    </a:lvl4pPr>
    <a:lvl5pPr marL="6583543" algn="l" defTabSz="1645886" rtl="0" eaLnBrk="1" latinLnBrk="0" hangingPunct="1">
      <a:defRPr sz="4300" kern="1200">
        <a:solidFill>
          <a:schemeClr val="tx1"/>
        </a:solidFill>
        <a:latin typeface="+mn-lt"/>
        <a:ea typeface="+mn-ea"/>
        <a:cs typeface="+mn-cs"/>
      </a:defRPr>
    </a:lvl5pPr>
    <a:lvl6pPr marL="8229428" algn="l" defTabSz="1645886" rtl="0" eaLnBrk="1" latinLnBrk="0" hangingPunct="1">
      <a:defRPr sz="4300" kern="1200">
        <a:solidFill>
          <a:schemeClr val="tx1"/>
        </a:solidFill>
        <a:latin typeface="+mn-lt"/>
        <a:ea typeface="+mn-ea"/>
        <a:cs typeface="+mn-cs"/>
      </a:defRPr>
    </a:lvl6pPr>
    <a:lvl7pPr marL="9875314" algn="l" defTabSz="1645886" rtl="0" eaLnBrk="1" latinLnBrk="0" hangingPunct="1">
      <a:defRPr sz="4300" kern="1200">
        <a:solidFill>
          <a:schemeClr val="tx1"/>
        </a:solidFill>
        <a:latin typeface="+mn-lt"/>
        <a:ea typeface="+mn-ea"/>
        <a:cs typeface="+mn-cs"/>
      </a:defRPr>
    </a:lvl7pPr>
    <a:lvl8pPr marL="11521200" algn="l" defTabSz="1645886" rtl="0" eaLnBrk="1" latinLnBrk="0" hangingPunct="1">
      <a:defRPr sz="4300" kern="1200">
        <a:solidFill>
          <a:schemeClr val="tx1"/>
        </a:solidFill>
        <a:latin typeface="+mn-lt"/>
        <a:ea typeface="+mn-ea"/>
        <a:cs typeface="+mn-cs"/>
      </a:defRPr>
    </a:lvl8pPr>
    <a:lvl9pPr marL="13167086" algn="l" defTabSz="1645886" rtl="0" eaLnBrk="1" latinLnBrk="0" hangingPunct="1">
      <a:defRPr sz="4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3763" y="698500"/>
            <a:ext cx="5235575" cy="34909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E9ED71-8442-1E4C-B9F6-B612C2A64475}" type="slidenum">
              <a:rPr lang="en-US" smtClean="0"/>
              <a:pPr/>
              <a:t>1</a:t>
            </a:fld>
            <a:endParaRPr lang="en-US" dirty="0"/>
          </a:p>
        </p:txBody>
      </p:sp>
    </p:spTree>
    <p:extLst>
      <p:ext uri="{BB962C8B-B14F-4D97-AF65-F5344CB8AC3E}">
        <p14:creationId xmlns:p14="http://schemas.microsoft.com/office/powerpoint/2010/main" val="3447558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6817362"/>
            <a:ext cx="27980640" cy="4704080"/>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760" y="12435840"/>
            <a:ext cx="23042880" cy="5608320"/>
          </a:xfrm>
        </p:spPr>
        <p:txBody>
          <a:bodyPr/>
          <a:lstStyle>
            <a:lvl1pPr marL="0" indent="0" algn="ctr">
              <a:buNone/>
              <a:defRPr>
                <a:solidFill>
                  <a:schemeClr val="tx1">
                    <a:tint val="75000"/>
                  </a:schemeClr>
                </a:solidFill>
              </a:defRPr>
            </a:lvl1pPr>
            <a:lvl2pPr marL="1645886" indent="0" algn="ctr">
              <a:buNone/>
              <a:defRPr>
                <a:solidFill>
                  <a:schemeClr val="tx1">
                    <a:tint val="75000"/>
                  </a:schemeClr>
                </a:solidFill>
              </a:defRPr>
            </a:lvl2pPr>
            <a:lvl3pPr marL="3291771" indent="0" algn="ctr">
              <a:buNone/>
              <a:defRPr>
                <a:solidFill>
                  <a:schemeClr val="tx1">
                    <a:tint val="75000"/>
                  </a:schemeClr>
                </a:solidFill>
              </a:defRPr>
            </a:lvl3pPr>
            <a:lvl4pPr marL="4937657" indent="0" algn="ctr">
              <a:buNone/>
              <a:defRPr>
                <a:solidFill>
                  <a:schemeClr val="tx1">
                    <a:tint val="75000"/>
                  </a:schemeClr>
                </a:solidFill>
              </a:defRPr>
            </a:lvl4pPr>
            <a:lvl5pPr marL="6583543" indent="0" algn="ctr">
              <a:buNone/>
              <a:defRPr>
                <a:solidFill>
                  <a:schemeClr val="tx1">
                    <a:tint val="75000"/>
                  </a:schemeClr>
                </a:solidFill>
              </a:defRPr>
            </a:lvl5pPr>
            <a:lvl6pPr marL="8229428" indent="0" algn="ctr">
              <a:buNone/>
              <a:defRPr>
                <a:solidFill>
                  <a:schemeClr val="tx1">
                    <a:tint val="75000"/>
                  </a:schemeClr>
                </a:solidFill>
              </a:defRPr>
            </a:lvl6pPr>
            <a:lvl7pPr marL="9875314" indent="0" algn="ctr">
              <a:buNone/>
              <a:defRPr>
                <a:solidFill>
                  <a:schemeClr val="tx1">
                    <a:tint val="75000"/>
                  </a:schemeClr>
                </a:solidFill>
              </a:defRPr>
            </a:lvl7pPr>
            <a:lvl8pPr marL="11521200" indent="0" algn="ctr">
              <a:buNone/>
              <a:defRPr>
                <a:solidFill>
                  <a:schemeClr val="tx1">
                    <a:tint val="75000"/>
                  </a:schemeClr>
                </a:solidFill>
              </a:defRPr>
            </a:lvl8pPr>
            <a:lvl9pPr marL="13167086"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8790CF-5982-824F-B948-442AD3AF1757}" type="datetimeFigureOut">
              <a:rPr lang="en-US" smtClean="0"/>
              <a:pPr/>
              <a:t>10/16/15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3096B3-C2AE-F647-A92F-1824BA65C58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8790CF-5982-824F-B948-442AD3AF1757}" type="datetimeFigureOut">
              <a:rPr lang="en-US" smtClean="0"/>
              <a:pPr/>
              <a:t>10/16/15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3096B3-C2AE-F647-A92F-1824BA65C58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4557179" y="2814322"/>
            <a:ext cx="35553014" cy="5991860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898133" y="2814322"/>
            <a:ext cx="106110406" cy="5991860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8790CF-5982-824F-B948-442AD3AF1757}" type="datetimeFigureOut">
              <a:rPr lang="en-US" smtClean="0"/>
              <a:pPr/>
              <a:t>10/16/15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3096B3-C2AE-F647-A92F-1824BA65C58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8790CF-5982-824F-B948-442AD3AF1757}" type="datetimeFigureOut">
              <a:rPr lang="en-US" smtClean="0"/>
              <a:pPr/>
              <a:t>10/16/15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3096B3-C2AE-F647-A92F-1824BA65C58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6" y="14102082"/>
            <a:ext cx="27980640" cy="4358640"/>
          </a:xfrm>
        </p:spPr>
        <p:txBody>
          <a:bodyPr anchor="t"/>
          <a:lstStyle>
            <a:lvl1pPr algn="l">
              <a:defRPr sz="144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6" y="9301484"/>
            <a:ext cx="27980640" cy="4800598"/>
          </a:xfrm>
        </p:spPr>
        <p:txBody>
          <a:bodyPr anchor="b"/>
          <a:lstStyle>
            <a:lvl1pPr marL="0" indent="0">
              <a:buNone/>
              <a:defRPr sz="7200">
                <a:solidFill>
                  <a:schemeClr val="tx1">
                    <a:tint val="75000"/>
                  </a:schemeClr>
                </a:solidFill>
              </a:defRPr>
            </a:lvl1pPr>
            <a:lvl2pPr marL="1645886" indent="0">
              <a:buNone/>
              <a:defRPr sz="6500">
                <a:solidFill>
                  <a:schemeClr val="tx1">
                    <a:tint val="75000"/>
                  </a:schemeClr>
                </a:solidFill>
              </a:defRPr>
            </a:lvl2pPr>
            <a:lvl3pPr marL="3291771" indent="0">
              <a:buNone/>
              <a:defRPr sz="5800">
                <a:solidFill>
                  <a:schemeClr val="tx1">
                    <a:tint val="75000"/>
                  </a:schemeClr>
                </a:solidFill>
              </a:defRPr>
            </a:lvl3pPr>
            <a:lvl4pPr marL="4937657" indent="0">
              <a:buNone/>
              <a:defRPr sz="5100">
                <a:solidFill>
                  <a:schemeClr val="tx1">
                    <a:tint val="75000"/>
                  </a:schemeClr>
                </a:solidFill>
              </a:defRPr>
            </a:lvl4pPr>
            <a:lvl5pPr marL="6583543" indent="0">
              <a:buNone/>
              <a:defRPr sz="5100">
                <a:solidFill>
                  <a:schemeClr val="tx1">
                    <a:tint val="75000"/>
                  </a:schemeClr>
                </a:solidFill>
              </a:defRPr>
            </a:lvl5pPr>
            <a:lvl6pPr marL="8229428" indent="0">
              <a:buNone/>
              <a:defRPr sz="5100">
                <a:solidFill>
                  <a:schemeClr val="tx1">
                    <a:tint val="75000"/>
                  </a:schemeClr>
                </a:solidFill>
              </a:defRPr>
            </a:lvl6pPr>
            <a:lvl7pPr marL="9875314" indent="0">
              <a:buNone/>
              <a:defRPr sz="5100">
                <a:solidFill>
                  <a:schemeClr val="tx1">
                    <a:tint val="75000"/>
                  </a:schemeClr>
                </a:solidFill>
              </a:defRPr>
            </a:lvl7pPr>
            <a:lvl8pPr marL="11521200" indent="0">
              <a:buNone/>
              <a:defRPr sz="5100">
                <a:solidFill>
                  <a:schemeClr val="tx1">
                    <a:tint val="75000"/>
                  </a:schemeClr>
                </a:solidFill>
              </a:defRPr>
            </a:lvl8pPr>
            <a:lvl9pPr marL="13167086" indent="0">
              <a:buNone/>
              <a:defRPr sz="51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8790CF-5982-824F-B948-442AD3AF1757}" type="datetimeFigureOut">
              <a:rPr lang="en-US" smtClean="0"/>
              <a:pPr/>
              <a:t>10/16/15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3096B3-C2AE-F647-A92F-1824BA65C58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898132" y="16388082"/>
            <a:ext cx="70831710" cy="46344842"/>
          </a:xfrm>
        </p:spPr>
        <p:txBody>
          <a:bodyPr/>
          <a:lstStyle>
            <a:lvl1pPr>
              <a:defRPr sz="10100"/>
            </a:lvl1pPr>
            <a:lvl2pPr>
              <a:defRPr sz="8700"/>
            </a:lvl2pPr>
            <a:lvl3pPr>
              <a:defRPr sz="7200"/>
            </a:lvl3pPr>
            <a:lvl4pPr>
              <a:defRPr sz="6500"/>
            </a:lvl4pPr>
            <a:lvl5pPr>
              <a:defRPr sz="6500"/>
            </a:lvl5pPr>
            <a:lvl6pPr>
              <a:defRPr sz="6500"/>
            </a:lvl6pPr>
            <a:lvl7pPr>
              <a:defRPr sz="6500"/>
            </a:lvl7pPr>
            <a:lvl8pPr>
              <a:defRPr sz="6500"/>
            </a:lvl8pPr>
            <a:lvl9pPr>
              <a:defRPr sz="6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9278482" y="16388082"/>
            <a:ext cx="70831710" cy="46344842"/>
          </a:xfrm>
        </p:spPr>
        <p:txBody>
          <a:bodyPr/>
          <a:lstStyle>
            <a:lvl1pPr>
              <a:defRPr sz="10100"/>
            </a:lvl1pPr>
            <a:lvl2pPr>
              <a:defRPr sz="8700"/>
            </a:lvl2pPr>
            <a:lvl3pPr>
              <a:defRPr sz="7200"/>
            </a:lvl3pPr>
            <a:lvl4pPr>
              <a:defRPr sz="6500"/>
            </a:lvl4pPr>
            <a:lvl5pPr>
              <a:defRPr sz="6500"/>
            </a:lvl5pPr>
            <a:lvl6pPr>
              <a:defRPr sz="6500"/>
            </a:lvl6pPr>
            <a:lvl7pPr>
              <a:defRPr sz="6500"/>
            </a:lvl7pPr>
            <a:lvl8pPr>
              <a:defRPr sz="6500"/>
            </a:lvl8pPr>
            <a:lvl9pPr>
              <a:defRPr sz="6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8790CF-5982-824F-B948-442AD3AF1757}" type="datetimeFigureOut">
              <a:rPr lang="en-US" smtClean="0"/>
              <a:pPr/>
              <a:t>10/16/15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3096B3-C2AE-F647-A92F-1824BA65C58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5920" y="878842"/>
            <a:ext cx="29626560" cy="3657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5921" y="4912363"/>
            <a:ext cx="14544676" cy="2047238"/>
          </a:xfrm>
        </p:spPr>
        <p:txBody>
          <a:bodyPr anchor="b"/>
          <a:lstStyle>
            <a:lvl1pPr marL="0" indent="0">
              <a:buNone/>
              <a:defRPr sz="8700" b="1"/>
            </a:lvl1pPr>
            <a:lvl2pPr marL="1645886" indent="0">
              <a:buNone/>
              <a:defRPr sz="7200" b="1"/>
            </a:lvl2pPr>
            <a:lvl3pPr marL="3291771" indent="0">
              <a:buNone/>
              <a:defRPr sz="6500" b="1"/>
            </a:lvl3pPr>
            <a:lvl4pPr marL="4937657" indent="0">
              <a:buNone/>
              <a:defRPr sz="5800" b="1"/>
            </a:lvl4pPr>
            <a:lvl5pPr marL="6583543" indent="0">
              <a:buNone/>
              <a:defRPr sz="5800" b="1"/>
            </a:lvl5pPr>
            <a:lvl6pPr marL="8229428" indent="0">
              <a:buNone/>
              <a:defRPr sz="5800" b="1"/>
            </a:lvl6pPr>
            <a:lvl7pPr marL="9875314" indent="0">
              <a:buNone/>
              <a:defRPr sz="5800" b="1"/>
            </a:lvl7pPr>
            <a:lvl8pPr marL="11521200" indent="0">
              <a:buNone/>
              <a:defRPr sz="5800" b="1"/>
            </a:lvl8pPr>
            <a:lvl9pPr marL="13167086" indent="0">
              <a:buNone/>
              <a:defRPr sz="5800" b="1"/>
            </a:lvl9pPr>
          </a:lstStyle>
          <a:p>
            <a:pPr lvl="0"/>
            <a:r>
              <a:rPr lang="en-US" smtClean="0"/>
              <a:t>Click to edit Master text styles</a:t>
            </a:r>
          </a:p>
        </p:txBody>
      </p:sp>
      <p:sp>
        <p:nvSpPr>
          <p:cNvPr id="4" name="Content Placeholder 3"/>
          <p:cNvSpPr>
            <a:spLocks noGrp="1"/>
          </p:cNvSpPr>
          <p:nvPr>
            <p:ph sz="half" idx="2"/>
          </p:nvPr>
        </p:nvSpPr>
        <p:spPr>
          <a:xfrm>
            <a:off x="1645921" y="6959601"/>
            <a:ext cx="14544676" cy="12644122"/>
          </a:xfrm>
        </p:spPr>
        <p:txBody>
          <a:bodyPr/>
          <a:lstStyle>
            <a:lvl1pPr>
              <a:defRPr sz="8700"/>
            </a:lvl1pPr>
            <a:lvl2pPr>
              <a:defRPr sz="7200"/>
            </a:lvl2pPr>
            <a:lvl3pPr>
              <a:defRPr sz="6500"/>
            </a:lvl3pPr>
            <a:lvl4pPr>
              <a:defRPr sz="5800"/>
            </a:lvl4pPr>
            <a:lvl5pPr>
              <a:defRPr sz="5800"/>
            </a:lvl5pPr>
            <a:lvl6pPr>
              <a:defRPr sz="5800"/>
            </a:lvl6pPr>
            <a:lvl7pPr>
              <a:defRPr sz="5800"/>
            </a:lvl7pPr>
            <a:lvl8pPr>
              <a:defRPr sz="5800"/>
            </a:lvl8pPr>
            <a:lvl9pPr>
              <a:defRPr sz="5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092" y="4912363"/>
            <a:ext cx="14550390" cy="2047238"/>
          </a:xfrm>
        </p:spPr>
        <p:txBody>
          <a:bodyPr anchor="b"/>
          <a:lstStyle>
            <a:lvl1pPr marL="0" indent="0">
              <a:buNone/>
              <a:defRPr sz="8700" b="1"/>
            </a:lvl1pPr>
            <a:lvl2pPr marL="1645886" indent="0">
              <a:buNone/>
              <a:defRPr sz="7200" b="1"/>
            </a:lvl2pPr>
            <a:lvl3pPr marL="3291771" indent="0">
              <a:buNone/>
              <a:defRPr sz="6500" b="1"/>
            </a:lvl3pPr>
            <a:lvl4pPr marL="4937657" indent="0">
              <a:buNone/>
              <a:defRPr sz="5800" b="1"/>
            </a:lvl4pPr>
            <a:lvl5pPr marL="6583543" indent="0">
              <a:buNone/>
              <a:defRPr sz="5800" b="1"/>
            </a:lvl5pPr>
            <a:lvl6pPr marL="8229428" indent="0">
              <a:buNone/>
              <a:defRPr sz="5800" b="1"/>
            </a:lvl6pPr>
            <a:lvl7pPr marL="9875314" indent="0">
              <a:buNone/>
              <a:defRPr sz="5800" b="1"/>
            </a:lvl7pPr>
            <a:lvl8pPr marL="11521200" indent="0">
              <a:buNone/>
              <a:defRPr sz="5800" b="1"/>
            </a:lvl8pPr>
            <a:lvl9pPr marL="13167086" indent="0">
              <a:buNone/>
              <a:defRPr sz="5800" b="1"/>
            </a:lvl9pPr>
          </a:lstStyle>
          <a:p>
            <a:pPr lvl="0"/>
            <a:r>
              <a:rPr lang="en-US" smtClean="0"/>
              <a:t>Click to edit Master text styles</a:t>
            </a:r>
          </a:p>
        </p:txBody>
      </p:sp>
      <p:sp>
        <p:nvSpPr>
          <p:cNvPr id="6" name="Content Placeholder 5"/>
          <p:cNvSpPr>
            <a:spLocks noGrp="1"/>
          </p:cNvSpPr>
          <p:nvPr>
            <p:ph sz="quarter" idx="4"/>
          </p:nvPr>
        </p:nvSpPr>
        <p:spPr>
          <a:xfrm>
            <a:off x="16722092" y="6959601"/>
            <a:ext cx="14550390" cy="12644122"/>
          </a:xfrm>
        </p:spPr>
        <p:txBody>
          <a:bodyPr/>
          <a:lstStyle>
            <a:lvl1pPr>
              <a:defRPr sz="8700"/>
            </a:lvl1pPr>
            <a:lvl2pPr>
              <a:defRPr sz="7200"/>
            </a:lvl2pPr>
            <a:lvl3pPr>
              <a:defRPr sz="6500"/>
            </a:lvl3pPr>
            <a:lvl4pPr>
              <a:defRPr sz="5800"/>
            </a:lvl4pPr>
            <a:lvl5pPr>
              <a:defRPr sz="5800"/>
            </a:lvl5pPr>
            <a:lvl6pPr>
              <a:defRPr sz="5800"/>
            </a:lvl6pPr>
            <a:lvl7pPr>
              <a:defRPr sz="5800"/>
            </a:lvl7pPr>
            <a:lvl8pPr>
              <a:defRPr sz="5800"/>
            </a:lvl8pPr>
            <a:lvl9pPr>
              <a:defRPr sz="5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8790CF-5982-824F-B948-442AD3AF1757}" type="datetimeFigureOut">
              <a:rPr lang="en-US" smtClean="0"/>
              <a:pPr/>
              <a:t>10/16/15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53096B3-C2AE-F647-A92F-1824BA65C58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8790CF-5982-824F-B948-442AD3AF1757}" type="datetimeFigureOut">
              <a:rPr lang="en-US" smtClean="0"/>
              <a:pPr/>
              <a:t>10/16/15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53096B3-C2AE-F647-A92F-1824BA65C58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8790CF-5982-824F-B948-442AD3AF1757}" type="datetimeFigureOut">
              <a:rPr lang="en-US" smtClean="0"/>
              <a:pPr/>
              <a:t>10/16/15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53096B3-C2AE-F647-A92F-1824BA65C58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3" y="873760"/>
            <a:ext cx="10829926" cy="3718560"/>
          </a:xfrm>
        </p:spPr>
        <p:txBody>
          <a:bodyPr anchor="b"/>
          <a:lstStyle>
            <a:lvl1pPr algn="l">
              <a:defRPr sz="7200" b="1"/>
            </a:lvl1pPr>
          </a:lstStyle>
          <a:p>
            <a:r>
              <a:rPr lang="en-US" smtClean="0"/>
              <a:t>Click to edit Master title style</a:t>
            </a:r>
            <a:endParaRPr lang="en-US"/>
          </a:p>
        </p:txBody>
      </p:sp>
      <p:sp>
        <p:nvSpPr>
          <p:cNvPr id="3" name="Content Placeholder 2"/>
          <p:cNvSpPr>
            <a:spLocks noGrp="1"/>
          </p:cNvSpPr>
          <p:nvPr>
            <p:ph idx="1"/>
          </p:nvPr>
        </p:nvSpPr>
        <p:spPr>
          <a:xfrm>
            <a:off x="12870180" y="873762"/>
            <a:ext cx="18402300" cy="18729962"/>
          </a:xfrm>
        </p:spPr>
        <p:txBody>
          <a:bodyPr/>
          <a:lstStyle>
            <a:lvl1pPr>
              <a:defRPr sz="11600"/>
            </a:lvl1pPr>
            <a:lvl2pPr>
              <a:defRPr sz="10100"/>
            </a:lvl2pPr>
            <a:lvl3pPr>
              <a:defRPr sz="8700"/>
            </a:lvl3pPr>
            <a:lvl4pPr>
              <a:defRPr sz="7200"/>
            </a:lvl4pPr>
            <a:lvl5pPr>
              <a:defRPr sz="7200"/>
            </a:lvl5pPr>
            <a:lvl6pPr>
              <a:defRPr sz="7200"/>
            </a:lvl6pPr>
            <a:lvl7pPr>
              <a:defRPr sz="7200"/>
            </a:lvl7pPr>
            <a:lvl8pPr>
              <a:defRPr sz="7200"/>
            </a:lvl8pPr>
            <a:lvl9pPr>
              <a:defRPr sz="7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5923" y="4592322"/>
            <a:ext cx="10829926" cy="15011402"/>
          </a:xfrm>
        </p:spPr>
        <p:txBody>
          <a:bodyPr/>
          <a:lstStyle>
            <a:lvl1pPr marL="0" indent="0">
              <a:buNone/>
              <a:defRPr sz="5100"/>
            </a:lvl1pPr>
            <a:lvl2pPr marL="1645886" indent="0">
              <a:buNone/>
              <a:defRPr sz="4300"/>
            </a:lvl2pPr>
            <a:lvl3pPr marL="3291771" indent="0">
              <a:buNone/>
              <a:defRPr sz="3600"/>
            </a:lvl3pPr>
            <a:lvl4pPr marL="4937657" indent="0">
              <a:buNone/>
              <a:defRPr sz="3200"/>
            </a:lvl4pPr>
            <a:lvl5pPr marL="6583543" indent="0">
              <a:buNone/>
              <a:defRPr sz="3200"/>
            </a:lvl5pPr>
            <a:lvl6pPr marL="8229428" indent="0">
              <a:buNone/>
              <a:defRPr sz="3200"/>
            </a:lvl6pPr>
            <a:lvl7pPr marL="9875314" indent="0">
              <a:buNone/>
              <a:defRPr sz="3200"/>
            </a:lvl7pPr>
            <a:lvl8pPr marL="11521200" indent="0">
              <a:buNone/>
              <a:defRPr sz="3200"/>
            </a:lvl8pPr>
            <a:lvl9pPr marL="13167086" indent="0">
              <a:buNone/>
              <a:defRPr sz="3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8790CF-5982-824F-B948-442AD3AF1757}" type="datetimeFigureOut">
              <a:rPr lang="en-US" smtClean="0"/>
              <a:pPr/>
              <a:t>10/16/15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3096B3-C2AE-F647-A92F-1824BA65C58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236" y="15361921"/>
            <a:ext cx="19751040" cy="1813562"/>
          </a:xfrm>
        </p:spPr>
        <p:txBody>
          <a:bodyPr anchor="b"/>
          <a:lstStyle>
            <a:lvl1pPr algn="l">
              <a:defRPr sz="7200" b="1"/>
            </a:lvl1pPr>
          </a:lstStyle>
          <a:p>
            <a:r>
              <a:rPr lang="en-US" smtClean="0"/>
              <a:t>Click to edit Master title style</a:t>
            </a:r>
            <a:endParaRPr lang="en-US"/>
          </a:p>
        </p:txBody>
      </p:sp>
      <p:sp>
        <p:nvSpPr>
          <p:cNvPr id="3" name="Picture Placeholder 2"/>
          <p:cNvSpPr>
            <a:spLocks noGrp="1"/>
          </p:cNvSpPr>
          <p:nvPr>
            <p:ph type="pic" idx="1"/>
          </p:nvPr>
        </p:nvSpPr>
        <p:spPr>
          <a:xfrm>
            <a:off x="6452236" y="1960880"/>
            <a:ext cx="19751040" cy="13167360"/>
          </a:xfrm>
        </p:spPr>
        <p:txBody>
          <a:bodyPr/>
          <a:lstStyle>
            <a:lvl1pPr marL="0" indent="0">
              <a:buNone/>
              <a:defRPr sz="11600"/>
            </a:lvl1pPr>
            <a:lvl2pPr marL="1645886" indent="0">
              <a:buNone/>
              <a:defRPr sz="10100"/>
            </a:lvl2pPr>
            <a:lvl3pPr marL="3291771" indent="0">
              <a:buNone/>
              <a:defRPr sz="8700"/>
            </a:lvl3pPr>
            <a:lvl4pPr marL="4937657" indent="0">
              <a:buNone/>
              <a:defRPr sz="7200"/>
            </a:lvl4pPr>
            <a:lvl5pPr marL="6583543" indent="0">
              <a:buNone/>
              <a:defRPr sz="7200"/>
            </a:lvl5pPr>
            <a:lvl6pPr marL="8229428" indent="0">
              <a:buNone/>
              <a:defRPr sz="7200"/>
            </a:lvl6pPr>
            <a:lvl7pPr marL="9875314" indent="0">
              <a:buNone/>
              <a:defRPr sz="7200"/>
            </a:lvl7pPr>
            <a:lvl8pPr marL="11521200" indent="0">
              <a:buNone/>
              <a:defRPr sz="7200"/>
            </a:lvl8pPr>
            <a:lvl9pPr marL="13167086" indent="0">
              <a:buNone/>
              <a:defRPr sz="7200"/>
            </a:lvl9pPr>
          </a:lstStyle>
          <a:p>
            <a:endParaRPr lang="en-US" dirty="0"/>
          </a:p>
        </p:txBody>
      </p:sp>
      <p:sp>
        <p:nvSpPr>
          <p:cNvPr id="4" name="Text Placeholder 3"/>
          <p:cNvSpPr>
            <a:spLocks noGrp="1"/>
          </p:cNvSpPr>
          <p:nvPr>
            <p:ph type="body" sz="half" idx="2"/>
          </p:nvPr>
        </p:nvSpPr>
        <p:spPr>
          <a:xfrm>
            <a:off x="6452236" y="17175483"/>
            <a:ext cx="19751040" cy="2575558"/>
          </a:xfrm>
        </p:spPr>
        <p:txBody>
          <a:bodyPr/>
          <a:lstStyle>
            <a:lvl1pPr marL="0" indent="0">
              <a:buNone/>
              <a:defRPr sz="5100"/>
            </a:lvl1pPr>
            <a:lvl2pPr marL="1645886" indent="0">
              <a:buNone/>
              <a:defRPr sz="4300"/>
            </a:lvl2pPr>
            <a:lvl3pPr marL="3291771" indent="0">
              <a:buNone/>
              <a:defRPr sz="3600"/>
            </a:lvl3pPr>
            <a:lvl4pPr marL="4937657" indent="0">
              <a:buNone/>
              <a:defRPr sz="3200"/>
            </a:lvl4pPr>
            <a:lvl5pPr marL="6583543" indent="0">
              <a:buNone/>
              <a:defRPr sz="3200"/>
            </a:lvl5pPr>
            <a:lvl6pPr marL="8229428" indent="0">
              <a:buNone/>
              <a:defRPr sz="3200"/>
            </a:lvl6pPr>
            <a:lvl7pPr marL="9875314" indent="0">
              <a:buNone/>
              <a:defRPr sz="3200"/>
            </a:lvl7pPr>
            <a:lvl8pPr marL="11521200" indent="0">
              <a:buNone/>
              <a:defRPr sz="3200"/>
            </a:lvl8pPr>
            <a:lvl9pPr marL="13167086" indent="0">
              <a:buNone/>
              <a:defRPr sz="3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8790CF-5982-824F-B948-442AD3AF1757}" type="datetimeFigureOut">
              <a:rPr lang="en-US" smtClean="0"/>
              <a:pPr/>
              <a:t>10/16/15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3096B3-C2AE-F647-A92F-1824BA65C58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5920" y="878842"/>
            <a:ext cx="29626560" cy="3657600"/>
          </a:xfrm>
          <a:prstGeom prst="rect">
            <a:avLst/>
          </a:prstGeom>
        </p:spPr>
        <p:txBody>
          <a:bodyPr vert="horz" lIns="329177" tIns="164588" rIns="329177" bIns="164588"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645920" y="5120642"/>
            <a:ext cx="29626560" cy="14483082"/>
          </a:xfrm>
          <a:prstGeom prst="rect">
            <a:avLst/>
          </a:prstGeom>
        </p:spPr>
        <p:txBody>
          <a:bodyPr vert="horz" lIns="329177" tIns="164588" rIns="329177" bIns="16458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645920" y="20340322"/>
            <a:ext cx="7680960" cy="1168400"/>
          </a:xfrm>
          <a:prstGeom prst="rect">
            <a:avLst/>
          </a:prstGeom>
        </p:spPr>
        <p:txBody>
          <a:bodyPr vert="horz" lIns="329177" tIns="164588" rIns="329177" bIns="164588" rtlCol="0" anchor="ctr"/>
          <a:lstStyle>
            <a:lvl1pPr algn="l">
              <a:defRPr sz="4300">
                <a:solidFill>
                  <a:schemeClr val="tx1">
                    <a:tint val="75000"/>
                  </a:schemeClr>
                </a:solidFill>
              </a:defRPr>
            </a:lvl1pPr>
          </a:lstStyle>
          <a:p>
            <a:fld id="{FC8790CF-5982-824F-B948-442AD3AF1757}" type="datetimeFigureOut">
              <a:rPr lang="en-US" smtClean="0"/>
              <a:pPr/>
              <a:t>10/16/15</a:t>
            </a:fld>
            <a:endParaRPr lang="en-US" dirty="0"/>
          </a:p>
        </p:txBody>
      </p:sp>
      <p:sp>
        <p:nvSpPr>
          <p:cNvPr id="5" name="Footer Placeholder 4"/>
          <p:cNvSpPr>
            <a:spLocks noGrp="1"/>
          </p:cNvSpPr>
          <p:nvPr>
            <p:ph type="ftr" sz="quarter" idx="3"/>
          </p:nvPr>
        </p:nvSpPr>
        <p:spPr>
          <a:xfrm>
            <a:off x="11247120" y="20340322"/>
            <a:ext cx="10424160" cy="1168400"/>
          </a:xfrm>
          <a:prstGeom prst="rect">
            <a:avLst/>
          </a:prstGeom>
        </p:spPr>
        <p:txBody>
          <a:bodyPr vert="horz" lIns="329177" tIns="164588" rIns="329177" bIns="164588" rtlCol="0" anchor="ctr"/>
          <a:lstStyle>
            <a:lvl1pPr algn="ctr">
              <a:defRPr sz="43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3591520" y="20340322"/>
            <a:ext cx="7680960" cy="1168400"/>
          </a:xfrm>
          <a:prstGeom prst="rect">
            <a:avLst/>
          </a:prstGeom>
        </p:spPr>
        <p:txBody>
          <a:bodyPr vert="horz" lIns="329177" tIns="164588" rIns="329177" bIns="164588" rtlCol="0" anchor="ctr"/>
          <a:lstStyle>
            <a:lvl1pPr algn="r">
              <a:defRPr sz="4300">
                <a:solidFill>
                  <a:schemeClr val="tx1">
                    <a:tint val="75000"/>
                  </a:schemeClr>
                </a:solidFill>
              </a:defRPr>
            </a:lvl1pPr>
          </a:lstStyle>
          <a:p>
            <a:fld id="{353096B3-C2AE-F647-A92F-1824BA65C58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645886" rtl="0" eaLnBrk="1" latinLnBrk="0" hangingPunct="1">
        <a:spcBef>
          <a:spcPct val="0"/>
        </a:spcBef>
        <a:buNone/>
        <a:defRPr sz="15800" kern="1200">
          <a:solidFill>
            <a:schemeClr val="tx1"/>
          </a:solidFill>
          <a:latin typeface="+mj-lt"/>
          <a:ea typeface="+mj-ea"/>
          <a:cs typeface="+mj-cs"/>
        </a:defRPr>
      </a:lvl1pPr>
    </p:titleStyle>
    <p:bodyStyle>
      <a:lvl1pPr marL="1234414" indent="-1234414" algn="l" defTabSz="1645886" rtl="0" eaLnBrk="1" latinLnBrk="0" hangingPunct="1">
        <a:spcBef>
          <a:spcPct val="20000"/>
        </a:spcBef>
        <a:buFont typeface="Arial"/>
        <a:buChar char="•"/>
        <a:defRPr sz="11600" kern="1200">
          <a:solidFill>
            <a:schemeClr val="tx1"/>
          </a:solidFill>
          <a:latin typeface="+mn-lt"/>
          <a:ea typeface="+mn-ea"/>
          <a:cs typeface="+mn-cs"/>
        </a:defRPr>
      </a:lvl1pPr>
      <a:lvl2pPr marL="2674564" indent="-1028679" algn="l" defTabSz="1645886" rtl="0" eaLnBrk="1" latinLnBrk="0" hangingPunct="1">
        <a:spcBef>
          <a:spcPct val="20000"/>
        </a:spcBef>
        <a:buFont typeface="Arial"/>
        <a:buChar char="–"/>
        <a:defRPr sz="10100" kern="1200">
          <a:solidFill>
            <a:schemeClr val="tx1"/>
          </a:solidFill>
          <a:latin typeface="+mn-lt"/>
          <a:ea typeface="+mn-ea"/>
          <a:cs typeface="+mn-cs"/>
        </a:defRPr>
      </a:lvl2pPr>
      <a:lvl3pPr marL="4114715" indent="-822943" algn="l" defTabSz="1645886" rtl="0" eaLnBrk="1" latinLnBrk="0" hangingPunct="1">
        <a:spcBef>
          <a:spcPct val="20000"/>
        </a:spcBef>
        <a:buFont typeface="Arial"/>
        <a:buChar char="•"/>
        <a:defRPr sz="8700" kern="1200">
          <a:solidFill>
            <a:schemeClr val="tx1"/>
          </a:solidFill>
          <a:latin typeface="+mn-lt"/>
          <a:ea typeface="+mn-ea"/>
          <a:cs typeface="+mn-cs"/>
        </a:defRPr>
      </a:lvl3pPr>
      <a:lvl4pPr marL="5760600" indent="-822943" algn="l" defTabSz="1645886" rtl="0" eaLnBrk="1" latinLnBrk="0" hangingPunct="1">
        <a:spcBef>
          <a:spcPct val="20000"/>
        </a:spcBef>
        <a:buFont typeface="Arial"/>
        <a:buChar char="–"/>
        <a:defRPr sz="7200" kern="1200">
          <a:solidFill>
            <a:schemeClr val="tx1"/>
          </a:solidFill>
          <a:latin typeface="+mn-lt"/>
          <a:ea typeface="+mn-ea"/>
          <a:cs typeface="+mn-cs"/>
        </a:defRPr>
      </a:lvl4pPr>
      <a:lvl5pPr marL="7406486" indent="-822943" algn="l" defTabSz="1645886" rtl="0" eaLnBrk="1" latinLnBrk="0" hangingPunct="1">
        <a:spcBef>
          <a:spcPct val="20000"/>
        </a:spcBef>
        <a:buFont typeface="Arial"/>
        <a:buChar char="»"/>
        <a:defRPr sz="7200" kern="1200">
          <a:solidFill>
            <a:schemeClr val="tx1"/>
          </a:solidFill>
          <a:latin typeface="+mn-lt"/>
          <a:ea typeface="+mn-ea"/>
          <a:cs typeface="+mn-cs"/>
        </a:defRPr>
      </a:lvl5pPr>
      <a:lvl6pPr marL="9052371" indent="-822943" algn="l" defTabSz="1645886" rtl="0" eaLnBrk="1" latinLnBrk="0" hangingPunct="1">
        <a:spcBef>
          <a:spcPct val="20000"/>
        </a:spcBef>
        <a:buFont typeface="Arial"/>
        <a:buChar char="•"/>
        <a:defRPr sz="7200" kern="1200">
          <a:solidFill>
            <a:schemeClr val="tx1"/>
          </a:solidFill>
          <a:latin typeface="+mn-lt"/>
          <a:ea typeface="+mn-ea"/>
          <a:cs typeface="+mn-cs"/>
        </a:defRPr>
      </a:lvl6pPr>
      <a:lvl7pPr marL="10698258" indent="-822943" algn="l" defTabSz="1645886" rtl="0" eaLnBrk="1" latinLnBrk="0" hangingPunct="1">
        <a:spcBef>
          <a:spcPct val="20000"/>
        </a:spcBef>
        <a:buFont typeface="Arial"/>
        <a:buChar char="•"/>
        <a:defRPr sz="7200" kern="1200">
          <a:solidFill>
            <a:schemeClr val="tx1"/>
          </a:solidFill>
          <a:latin typeface="+mn-lt"/>
          <a:ea typeface="+mn-ea"/>
          <a:cs typeface="+mn-cs"/>
        </a:defRPr>
      </a:lvl7pPr>
      <a:lvl8pPr marL="12344143" indent="-822943" algn="l" defTabSz="1645886" rtl="0" eaLnBrk="1" latinLnBrk="0" hangingPunct="1">
        <a:spcBef>
          <a:spcPct val="20000"/>
        </a:spcBef>
        <a:buFont typeface="Arial"/>
        <a:buChar char="•"/>
        <a:defRPr sz="7200" kern="1200">
          <a:solidFill>
            <a:schemeClr val="tx1"/>
          </a:solidFill>
          <a:latin typeface="+mn-lt"/>
          <a:ea typeface="+mn-ea"/>
          <a:cs typeface="+mn-cs"/>
        </a:defRPr>
      </a:lvl8pPr>
      <a:lvl9pPr marL="13990029" indent="-822943" algn="l" defTabSz="1645886" rtl="0" eaLnBrk="1" latinLnBrk="0" hangingPunct="1">
        <a:spcBef>
          <a:spcPct val="20000"/>
        </a:spcBef>
        <a:buFont typeface="Arial"/>
        <a:buChar char="•"/>
        <a:defRPr sz="7200" kern="1200">
          <a:solidFill>
            <a:schemeClr val="tx1"/>
          </a:solidFill>
          <a:latin typeface="+mn-lt"/>
          <a:ea typeface="+mn-ea"/>
          <a:cs typeface="+mn-cs"/>
        </a:defRPr>
      </a:lvl9pPr>
    </p:bodyStyle>
    <p:otherStyle>
      <a:defPPr>
        <a:defRPr lang="en-US"/>
      </a:defPPr>
      <a:lvl1pPr marL="0" algn="l" defTabSz="1645886" rtl="0" eaLnBrk="1" latinLnBrk="0" hangingPunct="1">
        <a:defRPr sz="6500" kern="1200">
          <a:solidFill>
            <a:schemeClr val="tx1"/>
          </a:solidFill>
          <a:latin typeface="+mn-lt"/>
          <a:ea typeface="+mn-ea"/>
          <a:cs typeface="+mn-cs"/>
        </a:defRPr>
      </a:lvl1pPr>
      <a:lvl2pPr marL="1645886" algn="l" defTabSz="1645886" rtl="0" eaLnBrk="1" latinLnBrk="0" hangingPunct="1">
        <a:defRPr sz="6500" kern="1200">
          <a:solidFill>
            <a:schemeClr val="tx1"/>
          </a:solidFill>
          <a:latin typeface="+mn-lt"/>
          <a:ea typeface="+mn-ea"/>
          <a:cs typeface="+mn-cs"/>
        </a:defRPr>
      </a:lvl2pPr>
      <a:lvl3pPr marL="3291771" algn="l" defTabSz="1645886" rtl="0" eaLnBrk="1" latinLnBrk="0" hangingPunct="1">
        <a:defRPr sz="6500" kern="1200">
          <a:solidFill>
            <a:schemeClr val="tx1"/>
          </a:solidFill>
          <a:latin typeface="+mn-lt"/>
          <a:ea typeface="+mn-ea"/>
          <a:cs typeface="+mn-cs"/>
        </a:defRPr>
      </a:lvl3pPr>
      <a:lvl4pPr marL="4937657" algn="l" defTabSz="1645886" rtl="0" eaLnBrk="1" latinLnBrk="0" hangingPunct="1">
        <a:defRPr sz="6500" kern="1200">
          <a:solidFill>
            <a:schemeClr val="tx1"/>
          </a:solidFill>
          <a:latin typeface="+mn-lt"/>
          <a:ea typeface="+mn-ea"/>
          <a:cs typeface="+mn-cs"/>
        </a:defRPr>
      </a:lvl4pPr>
      <a:lvl5pPr marL="6583543" algn="l" defTabSz="1645886" rtl="0" eaLnBrk="1" latinLnBrk="0" hangingPunct="1">
        <a:defRPr sz="6500" kern="1200">
          <a:solidFill>
            <a:schemeClr val="tx1"/>
          </a:solidFill>
          <a:latin typeface="+mn-lt"/>
          <a:ea typeface="+mn-ea"/>
          <a:cs typeface="+mn-cs"/>
        </a:defRPr>
      </a:lvl5pPr>
      <a:lvl6pPr marL="8229428" algn="l" defTabSz="1645886" rtl="0" eaLnBrk="1" latinLnBrk="0" hangingPunct="1">
        <a:defRPr sz="6500" kern="1200">
          <a:solidFill>
            <a:schemeClr val="tx1"/>
          </a:solidFill>
          <a:latin typeface="+mn-lt"/>
          <a:ea typeface="+mn-ea"/>
          <a:cs typeface="+mn-cs"/>
        </a:defRPr>
      </a:lvl6pPr>
      <a:lvl7pPr marL="9875314" algn="l" defTabSz="1645886" rtl="0" eaLnBrk="1" latinLnBrk="0" hangingPunct="1">
        <a:defRPr sz="6500" kern="1200">
          <a:solidFill>
            <a:schemeClr val="tx1"/>
          </a:solidFill>
          <a:latin typeface="+mn-lt"/>
          <a:ea typeface="+mn-ea"/>
          <a:cs typeface="+mn-cs"/>
        </a:defRPr>
      </a:lvl7pPr>
      <a:lvl8pPr marL="11521200" algn="l" defTabSz="1645886" rtl="0" eaLnBrk="1" latinLnBrk="0" hangingPunct="1">
        <a:defRPr sz="6500" kern="1200">
          <a:solidFill>
            <a:schemeClr val="tx1"/>
          </a:solidFill>
          <a:latin typeface="+mn-lt"/>
          <a:ea typeface="+mn-ea"/>
          <a:cs typeface="+mn-cs"/>
        </a:defRPr>
      </a:lvl8pPr>
      <a:lvl9pPr marL="13167086" algn="l" defTabSz="1645886" rtl="0" eaLnBrk="1" latinLnBrk="0" hangingPunct="1">
        <a:defRPr sz="6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emf"/><Relationship Id="rId6"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5" name="TextBox 34"/>
          <p:cNvSpPr txBox="1"/>
          <p:nvPr/>
        </p:nvSpPr>
        <p:spPr>
          <a:xfrm>
            <a:off x="23260054" y="5924015"/>
            <a:ext cx="9538106" cy="3785652"/>
          </a:xfrm>
          <a:prstGeom prst="rect">
            <a:avLst/>
          </a:prstGeom>
          <a:noFill/>
        </p:spPr>
        <p:txBody>
          <a:bodyPr wrap="square" rtlCol="0">
            <a:spAutoFit/>
          </a:bodyPr>
          <a:lstStyle/>
          <a:p>
            <a:pPr marL="457200" indent="-457200">
              <a:buFont typeface="Arial"/>
              <a:buChar char="•"/>
            </a:pPr>
            <a:r>
              <a:rPr lang="en-US" sz="2800" i="1" dirty="0" smtClean="0"/>
              <a:t>“The </a:t>
            </a:r>
            <a:r>
              <a:rPr lang="en-US" sz="2800" i="1" dirty="0"/>
              <a:t>difficulty in weight management is consistency among providers in the message and providing realistic behavioral changes in the home that give the child and families the opportunity to create their change for the </a:t>
            </a:r>
            <a:r>
              <a:rPr lang="en-US" sz="2800" i="1" dirty="0" smtClean="0"/>
              <a:t>future.” </a:t>
            </a:r>
          </a:p>
          <a:p>
            <a:pPr marL="457200" indent="-457200">
              <a:buFont typeface="Arial"/>
              <a:buChar char="•"/>
            </a:pPr>
            <a:endParaRPr lang="en-US" sz="1600" i="1" dirty="0" smtClean="0"/>
          </a:p>
          <a:p>
            <a:pPr marL="457200" indent="-457200">
              <a:buFont typeface="Arial"/>
              <a:buChar char="•"/>
            </a:pPr>
            <a:r>
              <a:rPr lang="en-US" sz="2800" i="1" dirty="0" smtClean="0"/>
              <a:t>“I </a:t>
            </a:r>
            <a:r>
              <a:rPr lang="en-US" sz="2800" i="1" dirty="0"/>
              <a:t>think it would be very helpful if there was a care assistant tool in EPIC that would highlight the correct diagnosis (obese, overweight, bmi %, </a:t>
            </a:r>
            <a:r>
              <a:rPr lang="en-US" sz="2800" i="1" dirty="0" err="1"/>
              <a:t>etc</a:t>
            </a:r>
            <a:r>
              <a:rPr lang="en-US" sz="2800" i="1" dirty="0"/>
              <a:t>) that you could click to automatically move it to the diagnosis and problem </a:t>
            </a:r>
            <a:r>
              <a:rPr lang="en-US" sz="2800" i="1" dirty="0" smtClean="0"/>
              <a:t>list.”</a:t>
            </a:r>
          </a:p>
        </p:txBody>
      </p:sp>
      <p:sp>
        <p:nvSpPr>
          <p:cNvPr id="38" name="Rounded Rectangle 37"/>
          <p:cNvSpPr/>
          <p:nvPr/>
        </p:nvSpPr>
        <p:spPr bwMode="auto">
          <a:xfrm>
            <a:off x="12721941" y="3468079"/>
            <a:ext cx="19884707" cy="894197"/>
          </a:xfrm>
          <a:prstGeom prst="roundRect">
            <a:avLst>
              <a:gd name="adj" fmla="val 10667"/>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80010" tIns="40005" rIns="80010" bIns="40005" numCol="1" rtlCol="0" anchor="t" anchorCtr="0" compatLnSpc="1">
            <a:prstTxWarp prst="textNoShape">
              <a:avLst/>
            </a:prstTxWarp>
          </a:bodyPr>
          <a:lstStyle/>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p:txBody>
      </p:sp>
      <p:sp>
        <p:nvSpPr>
          <p:cNvPr id="70" name="Rounded Rectangle 69"/>
          <p:cNvSpPr/>
          <p:nvPr/>
        </p:nvSpPr>
        <p:spPr bwMode="auto">
          <a:xfrm>
            <a:off x="23109746" y="9956227"/>
            <a:ext cx="9496901" cy="9730535"/>
          </a:xfrm>
          <a:prstGeom prst="roundRect">
            <a:avLst>
              <a:gd name="adj" fmla="val 10667"/>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80010" tIns="40005" rIns="80010" bIns="40005" numCol="1" rtlCol="0" anchor="t" anchorCtr="0" compatLnSpc="1">
            <a:prstTxWarp prst="textNoShape">
              <a:avLst/>
            </a:prstTxWarp>
          </a:bodyPr>
          <a:lstStyle/>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p:txBody>
      </p:sp>
      <p:sp>
        <p:nvSpPr>
          <p:cNvPr id="58" name="Rounded Rectangle 57"/>
          <p:cNvSpPr/>
          <p:nvPr/>
        </p:nvSpPr>
        <p:spPr bwMode="auto">
          <a:xfrm>
            <a:off x="568292" y="11741989"/>
            <a:ext cx="11812437" cy="5066217"/>
          </a:xfrm>
          <a:prstGeom prst="roundRect">
            <a:avLst>
              <a:gd name="adj" fmla="val 7524"/>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80010" tIns="40005" rIns="80010" bIns="40005" numCol="1" rtlCol="0" anchor="t" anchorCtr="0" compatLnSpc="1">
            <a:prstTxWarp prst="textNoShape">
              <a:avLst/>
            </a:prstTxWarp>
          </a:bodyPr>
          <a:lstStyle/>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p:txBody>
      </p:sp>
      <p:sp>
        <p:nvSpPr>
          <p:cNvPr id="4" name="Rounded Rectangle 3"/>
          <p:cNvSpPr/>
          <p:nvPr/>
        </p:nvSpPr>
        <p:spPr bwMode="auto">
          <a:xfrm>
            <a:off x="484558" y="3411221"/>
            <a:ext cx="11896171" cy="4319615"/>
          </a:xfrm>
          <a:prstGeom prst="roundRect">
            <a:avLst>
              <a:gd name="adj" fmla="val 10667"/>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80010" tIns="40005" rIns="80010" bIns="40005" numCol="1" rtlCol="0" anchor="t" anchorCtr="0" compatLnSpc="1">
            <a:prstTxWarp prst="textNoShape">
              <a:avLst/>
            </a:prstTxWarp>
          </a:bodyPr>
          <a:lstStyle/>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p:txBody>
      </p:sp>
      <p:sp>
        <p:nvSpPr>
          <p:cNvPr id="7" name="Text Box 148"/>
          <p:cNvSpPr txBox="1">
            <a:spLocks noChangeArrowheads="1"/>
          </p:cNvSpPr>
          <p:nvPr/>
        </p:nvSpPr>
        <p:spPr bwMode="auto">
          <a:xfrm>
            <a:off x="515262" y="3525813"/>
            <a:ext cx="12117254" cy="665013"/>
          </a:xfrm>
          <a:prstGeom prst="rect">
            <a:avLst/>
          </a:prstGeom>
          <a:noFill/>
          <a:ln w="9525">
            <a:noFill/>
            <a:miter lim="800000"/>
            <a:headEnd/>
            <a:tailEnd/>
          </a:ln>
        </p:spPr>
        <p:txBody>
          <a:bodyPr wrap="square" lIns="48983" tIns="24491" rIns="48983" bIns="24491">
            <a:spAutoFit/>
          </a:bodyPr>
          <a:lstStyle/>
          <a:p>
            <a:pPr defTabSz="490340">
              <a:spcBef>
                <a:spcPct val="50000"/>
              </a:spcBef>
            </a:pPr>
            <a:r>
              <a:rPr lang="en-US" sz="4000" b="1" dirty="0" smtClean="0">
                <a:solidFill>
                  <a:srgbClr val="194181"/>
                </a:solidFill>
              </a:rPr>
              <a:t>		Background</a:t>
            </a:r>
            <a:endParaRPr lang="en-US" sz="4000" b="1" dirty="0">
              <a:solidFill>
                <a:srgbClr val="194181"/>
              </a:solidFill>
            </a:endParaRPr>
          </a:p>
        </p:txBody>
      </p:sp>
      <p:sp>
        <p:nvSpPr>
          <p:cNvPr id="8" name="Text Box 149"/>
          <p:cNvSpPr txBox="1">
            <a:spLocks noChangeArrowheads="1"/>
          </p:cNvSpPr>
          <p:nvPr/>
        </p:nvSpPr>
        <p:spPr bwMode="auto">
          <a:xfrm>
            <a:off x="657716" y="11741989"/>
            <a:ext cx="12064224" cy="665013"/>
          </a:xfrm>
          <a:prstGeom prst="rect">
            <a:avLst/>
          </a:prstGeom>
          <a:noFill/>
          <a:ln w="9525">
            <a:noFill/>
            <a:miter lim="800000"/>
            <a:headEnd/>
            <a:tailEnd/>
          </a:ln>
        </p:spPr>
        <p:txBody>
          <a:bodyPr wrap="square" lIns="48983" tIns="24491" rIns="48983" bIns="24491">
            <a:spAutoFit/>
          </a:bodyPr>
          <a:lstStyle/>
          <a:p>
            <a:pPr defTabSz="490340">
              <a:spcBef>
                <a:spcPct val="50000"/>
              </a:spcBef>
            </a:pPr>
            <a:r>
              <a:rPr lang="en-US" sz="4000" b="1" dirty="0" smtClean="0">
                <a:solidFill>
                  <a:srgbClr val="194181"/>
                </a:solidFill>
              </a:rPr>
              <a:t>  		Methods</a:t>
            </a:r>
            <a:endParaRPr lang="en-US" sz="4000" b="1" dirty="0">
              <a:solidFill>
                <a:srgbClr val="194181"/>
              </a:solidFill>
            </a:endParaRPr>
          </a:p>
        </p:txBody>
      </p:sp>
      <p:sp>
        <p:nvSpPr>
          <p:cNvPr id="36" name="Rectangle 1036"/>
          <p:cNvSpPr>
            <a:spLocks noChangeArrowheads="1"/>
          </p:cNvSpPr>
          <p:nvPr/>
        </p:nvSpPr>
        <p:spPr bwMode="auto">
          <a:xfrm>
            <a:off x="2524220" y="247602"/>
            <a:ext cx="28698298" cy="2573782"/>
          </a:xfrm>
          <a:prstGeom prst="rect">
            <a:avLst/>
          </a:prstGeom>
          <a:noFill/>
          <a:ln w="9525">
            <a:noFill/>
            <a:miter lim="800000"/>
            <a:headEnd/>
            <a:tailEnd/>
          </a:ln>
        </p:spPr>
        <p:txBody>
          <a:bodyPr wrap="square" lIns="80010" tIns="40005" rIns="80010" bIns="40005">
            <a:spAutoFit/>
          </a:bodyPr>
          <a:lstStyle/>
          <a:p>
            <a:pPr algn="ctr"/>
            <a:r>
              <a:rPr lang="en-US" sz="5400" dirty="0"/>
              <a:t>Characterizing </a:t>
            </a:r>
            <a:r>
              <a:rPr lang="en-US" sz="5400" dirty="0" smtClean="0"/>
              <a:t>Unexplained Variations </a:t>
            </a:r>
            <a:r>
              <a:rPr lang="en-US" sz="5400" dirty="0"/>
              <a:t>in </a:t>
            </a:r>
            <a:r>
              <a:rPr lang="en-US" sz="5400" dirty="0" smtClean="0"/>
              <a:t>Obesity Diagnosis </a:t>
            </a:r>
            <a:r>
              <a:rPr lang="en-US" sz="5400" dirty="0"/>
              <a:t>and </a:t>
            </a:r>
            <a:r>
              <a:rPr lang="en-US" sz="5400" dirty="0" smtClean="0"/>
              <a:t>Management Practices </a:t>
            </a:r>
          </a:p>
          <a:p>
            <a:pPr algn="ctr"/>
            <a:r>
              <a:rPr lang="en-US" sz="5400" dirty="0" smtClean="0"/>
              <a:t>within </a:t>
            </a:r>
            <a:r>
              <a:rPr lang="en-US" sz="5400" dirty="0"/>
              <a:t>an </a:t>
            </a:r>
            <a:r>
              <a:rPr lang="en-US" sz="5400" dirty="0" smtClean="0"/>
              <a:t>Academic Primary Care Health System</a:t>
            </a:r>
          </a:p>
          <a:p>
            <a:pPr algn="ctr"/>
            <a:endParaRPr lang="en-US" sz="5400" cap="small" dirty="0" smtClean="0">
              <a:solidFill>
                <a:srgbClr val="194181"/>
              </a:solidFill>
            </a:endParaRPr>
          </a:p>
        </p:txBody>
      </p:sp>
      <p:sp>
        <p:nvSpPr>
          <p:cNvPr id="40" name="TextBox 39"/>
          <p:cNvSpPr txBox="1"/>
          <p:nvPr/>
        </p:nvSpPr>
        <p:spPr>
          <a:xfrm>
            <a:off x="29182856" y="2476826"/>
            <a:ext cx="3615303" cy="651973"/>
          </a:xfrm>
          <a:prstGeom prst="rect">
            <a:avLst/>
          </a:prstGeom>
          <a:noFill/>
        </p:spPr>
        <p:txBody>
          <a:bodyPr wrap="square" lIns="80010" tIns="40005" rIns="80010" bIns="40005" rtlCol="0">
            <a:spAutoFit/>
          </a:bodyPr>
          <a:lstStyle/>
          <a:p>
            <a:pPr algn="ctr" defTabSz="490340">
              <a:spcBef>
                <a:spcPct val="50000"/>
              </a:spcBef>
              <a:buClr>
                <a:schemeClr val="accent2"/>
              </a:buClr>
              <a:buSzPct val="80000"/>
            </a:pPr>
            <a:r>
              <a:rPr lang="en-US" sz="1600" b="1" u="sng" dirty="0" smtClean="0">
                <a:solidFill>
                  <a:srgbClr val="194181"/>
                </a:solidFill>
              </a:rPr>
              <a:t>For more information, please contact:</a:t>
            </a:r>
          </a:p>
          <a:p>
            <a:pPr algn="ctr" defTabSz="490340">
              <a:lnSpc>
                <a:spcPct val="80000"/>
              </a:lnSpc>
              <a:spcBef>
                <a:spcPct val="50000"/>
              </a:spcBef>
            </a:pPr>
            <a:r>
              <a:rPr lang="en-US" sz="1600" b="1" dirty="0" smtClean="0">
                <a:solidFill>
                  <a:srgbClr val="194181"/>
                </a:solidFill>
              </a:rPr>
              <a:t>Email: michelj@email.chop.edu   </a:t>
            </a:r>
          </a:p>
        </p:txBody>
      </p:sp>
      <p:sp>
        <p:nvSpPr>
          <p:cNvPr id="60" name="Text Box 149"/>
          <p:cNvSpPr txBox="1">
            <a:spLocks noChangeArrowheads="1"/>
          </p:cNvSpPr>
          <p:nvPr/>
        </p:nvSpPr>
        <p:spPr bwMode="auto">
          <a:xfrm>
            <a:off x="23260050" y="10031111"/>
            <a:ext cx="9346597" cy="665013"/>
          </a:xfrm>
          <a:prstGeom prst="rect">
            <a:avLst/>
          </a:prstGeom>
          <a:noFill/>
          <a:ln w="9525">
            <a:noFill/>
            <a:miter lim="800000"/>
            <a:headEnd/>
            <a:tailEnd/>
          </a:ln>
        </p:spPr>
        <p:txBody>
          <a:bodyPr wrap="square" lIns="48983" tIns="24491" rIns="48983" bIns="24491">
            <a:spAutoFit/>
          </a:bodyPr>
          <a:lstStyle/>
          <a:p>
            <a:pPr defTabSz="490340">
              <a:spcBef>
                <a:spcPct val="50000"/>
              </a:spcBef>
            </a:pPr>
            <a:r>
              <a:rPr lang="en-US" sz="4000" b="1" dirty="0" smtClean="0">
                <a:solidFill>
                  <a:srgbClr val="194181"/>
                </a:solidFill>
              </a:rPr>
              <a:t>		Discussion</a:t>
            </a:r>
            <a:endParaRPr lang="en-US" sz="4000" b="1" dirty="0">
              <a:solidFill>
                <a:srgbClr val="194181"/>
              </a:solidFill>
            </a:endParaRPr>
          </a:p>
        </p:txBody>
      </p:sp>
      <p:sp>
        <p:nvSpPr>
          <p:cNvPr id="69" name="Rectangle 2"/>
          <p:cNvSpPr>
            <a:spLocks noChangeArrowheads="1"/>
          </p:cNvSpPr>
          <p:nvPr/>
        </p:nvSpPr>
        <p:spPr bwMode="auto">
          <a:xfrm>
            <a:off x="0" y="1887542"/>
            <a:ext cx="32918400" cy="1249573"/>
          </a:xfrm>
          <a:prstGeom prst="rect">
            <a:avLst/>
          </a:prstGeom>
          <a:noFill/>
          <a:ln w="9525">
            <a:noFill/>
            <a:miter lim="800000"/>
            <a:headEnd/>
            <a:tailEnd/>
          </a:ln>
          <a:effectLst/>
        </p:spPr>
        <p:txBody>
          <a:bodyPr vert="horz" wrap="square" lIns="384048" tIns="192024" rIns="384048" bIns="192024" numCol="1" anchor="ctr" anchorCtr="0" compatLnSpc="1">
            <a:prstTxWarp prst="textNoShape">
              <a:avLst/>
            </a:prstTxWarp>
            <a:spAutoFit/>
          </a:bodyPr>
          <a:lstStyle/>
          <a:p>
            <a:pPr algn="ctr"/>
            <a:r>
              <a:rPr lang="en-US" sz="2800" b="1" dirty="0" smtClean="0">
                <a:solidFill>
                  <a:srgbClr val="000000"/>
                </a:solidFill>
                <a:latin typeface="+mj-lt"/>
                <a:ea typeface="Cambria" pitchFamily="18" charset="0"/>
                <a:cs typeface="Arial" pitchFamily="34" charset="0"/>
              </a:rPr>
              <a:t>Deepak Palakshappa, MD</a:t>
            </a:r>
            <a:r>
              <a:rPr lang="en-US" sz="2800" b="1" baseline="30000" dirty="0" smtClean="0">
                <a:solidFill>
                  <a:srgbClr val="000000"/>
                </a:solidFill>
                <a:latin typeface="+mj-lt"/>
                <a:ea typeface="Cambria" pitchFamily="18" charset="0"/>
                <a:cs typeface="Arial" pitchFamily="34" charset="0"/>
              </a:rPr>
              <a:t>1</a:t>
            </a:r>
            <a:r>
              <a:rPr lang="en-US" sz="2800" b="1" dirty="0" smtClean="0">
                <a:solidFill>
                  <a:srgbClr val="000000"/>
                </a:solidFill>
                <a:latin typeface="+mj-lt"/>
                <a:ea typeface="Cambria" pitchFamily="18" charset="0"/>
                <a:cs typeface="Arial" pitchFamily="34" charset="0"/>
              </a:rPr>
              <a:t>; Jeremy </a:t>
            </a:r>
            <a:r>
              <a:rPr lang="en-US" sz="2800" b="1" dirty="0">
                <a:solidFill>
                  <a:srgbClr val="000000"/>
                </a:solidFill>
                <a:latin typeface="+mj-lt"/>
                <a:ea typeface="Cambria" pitchFamily="18" charset="0"/>
                <a:cs typeface="Arial" pitchFamily="34" charset="0"/>
              </a:rPr>
              <a:t>Michel, MD, </a:t>
            </a:r>
            <a:r>
              <a:rPr lang="en-US" sz="2800" b="1" dirty="0" smtClean="0">
                <a:solidFill>
                  <a:srgbClr val="000000"/>
                </a:solidFill>
                <a:latin typeface="+mj-lt"/>
                <a:ea typeface="Cambria" pitchFamily="18" charset="0"/>
                <a:cs typeface="Arial" pitchFamily="34" charset="0"/>
              </a:rPr>
              <a:t>MHS</a:t>
            </a:r>
            <a:r>
              <a:rPr lang="en-US" sz="2800" b="1" baseline="30000" dirty="0" smtClean="0">
                <a:solidFill>
                  <a:srgbClr val="000000"/>
                </a:solidFill>
                <a:latin typeface="+mj-lt"/>
                <a:ea typeface="Cambria" pitchFamily="18" charset="0"/>
                <a:cs typeface="Arial" pitchFamily="34" charset="0"/>
              </a:rPr>
              <a:t>1</a:t>
            </a:r>
            <a:r>
              <a:rPr lang="en-US" sz="2800" b="1" dirty="0" smtClean="0">
                <a:solidFill>
                  <a:srgbClr val="000000"/>
                </a:solidFill>
                <a:latin typeface="+mj-lt"/>
                <a:ea typeface="Cambria" pitchFamily="18" charset="0"/>
                <a:cs typeface="Arial" pitchFamily="34" charset="0"/>
              </a:rPr>
              <a:t>; Mariko </a:t>
            </a:r>
            <a:r>
              <a:rPr lang="en-US" sz="2800" b="1" dirty="0">
                <a:solidFill>
                  <a:srgbClr val="000000"/>
                </a:solidFill>
                <a:latin typeface="+mj-lt"/>
                <a:ea typeface="Cambria" pitchFamily="18" charset="0"/>
                <a:cs typeface="Arial" pitchFamily="34" charset="0"/>
              </a:rPr>
              <a:t>Mui, MD, </a:t>
            </a:r>
            <a:r>
              <a:rPr lang="en-US" sz="2800" b="1" dirty="0" smtClean="0">
                <a:solidFill>
                  <a:srgbClr val="000000"/>
                </a:solidFill>
                <a:latin typeface="+mj-lt"/>
                <a:ea typeface="Cambria" pitchFamily="18" charset="0"/>
                <a:cs typeface="Arial" pitchFamily="34" charset="0"/>
              </a:rPr>
              <a:t>MS</a:t>
            </a:r>
            <a:r>
              <a:rPr lang="en-US" sz="2800" b="1" baseline="30000" dirty="0" smtClean="0">
                <a:solidFill>
                  <a:srgbClr val="000000"/>
                </a:solidFill>
                <a:latin typeface="+mj-lt"/>
                <a:ea typeface="Cambria" pitchFamily="18" charset="0"/>
                <a:cs typeface="Arial" pitchFamily="34" charset="0"/>
              </a:rPr>
              <a:t>1</a:t>
            </a:r>
            <a:r>
              <a:rPr lang="en-US" sz="2800" b="1" dirty="0" smtClean="0">
                <a:solidFill>
                  <a:srgbClr val="000000"/>
                </a:solidFill>
                <a:latin typeface="+mj-lt"/>
                <a:ea typeface="Cambria" pitchFamily="18" charset="0"/>
                <a:cs typeface="Arial" pitchFamily="34" charset="0"/>
              </a:rPr>
              <a:t>; </a:t>
            </a:r>
            <a:r>
              <a:rPr lang="en-US" sz="2800" b="1" dirty="0">
                <a:solidFill>
                  <a:srgbClr val="000000"/>
                </a:solidFill>
                <a:latin typeface="+mj-lt"/>
                <a:ea typeface="Cambria" pitchFamily="18" charset="0"/>
                <a:cs typeface="Arial" pitchFamily="34" charset="0"/>
              </a:rPr>
              <a:t>Robert Grundmeier, </a:t>
            </a:r>
            <a:r>
              <a:rPr lang="en-US" sz="2800" b="1" dirty="0" smtClean="0">
                <a:solidFill>
                  <a:srgbClr val="000000"/>
                </a:solidFill>
                <a:latin typeface="+mj-lt"/>
                <a:ea typeface="Cambria" pitchFamily="18" charset="0"/>
                <a:cs typeface="Arial" pitchFamily="34" charset="0"/>
              </a:rPr>
              <a:t>MD</a:t>
            </a:r>
            <a:r>
              <a:rPr lang="en-US" sz="2800" b="1" baseline="30000" dirty="0" smtClean="0">
                <a:solidFill>
                  <a:srgbClr val="000000"/>
                </a:solidFill>
                <a:latin typeface="+mj-lt"/>
                <a:ea typeface="Cambria" pitchFamily="18" charset="0"/>
                <a:cs typeface="Arial" pitchFamily="34" charset="0"/>
              </a:rPr>
              <a:t>1</a:t>
            </a:r>
            <a:r>
              <a:rPr lang="en-US" sz="2800" b="1" dirty="0" smtClean="0">
                <a:solidFill>
                  <a:srgbClr val="000000"/>
                </a:solidFill>
                <a:latin typeface="+mj-lt"/>
                <a:ea typeface="Cambria" pitchFamily="18" charset="0"/>
                <a:cs typeface="Arial" pitchFamily="34" charset="0"/>
              </a:rPr>
              <a:t>;</a:t>
            </a:r>
            <a:r>
              <a:rPr lang="en-US" sz="2800" b="1" dirty="0">
                <a:solidFill>
                  <a:srgbClr val="000000"/>
                </a:solidFill>
                <a:ea typeface="Cambria" pitchFamily="18" charset="0"/>
                <a:cs typeface="Arial" pitchFamily="34" charset="0"/>
              </a:rPr>
              <a:t> Patricia </a:t>
            </a:r>
            <a:r>
              <a:rPr lang="en-US" sz="2800" b="1" dirty="0" err="1">
                <a:solidFill>
                  <a:srgbClr val="000000"/>
                </a:solidFill>
                <a:ea typeface="Cambria" pitchFamily="18" charset="0"/>
                <a:cs typeface="Arial" pitchFamily="34" charset="0"/>
              </a:rPr>
              <a:t>DeRusso</a:t>
            </a:r>
            <a:r>
              <a:rPr lang="en-US" sz="2800" b="1">
                <a:solidFill>
                  <a:srgbClr val="000000"/>
                </a:solidFill>
                <a:ea typeface="Cambria" pitchFamily="18" charset="0"/>
                <a:cs typeface="Arial" pitchFamily="34" charset="0"/>
              </a:rPr>
              <a:t>, MD, </a:t>
            </a:r>
            <a:r>
              <a:rPr lang="en-US" sz="2800" b="1" smtClean="0">
                <a:solidFill>
                  <a:srgbClr val="000000"/>
                </a:solidFill>
                <a:ea typeface="Cambria" pitchFamily="18" charset="0"/>
                <a:cs typeface="Arial" pitchFamily="34" charset="0"/>
              </a:rPr>
              <a:t>MS</a:t>
            </a:r>
            <a:r>
              <a:rPr lang="en-US" sz="2800" b="1" baseline="30000" smtClean="0">
                <a:solidFill>
                  <a:srgbClr val="000000"/>
                </a:solidFill>
                <a:ea typeface="Cambria" pitchFamily="18" charset="0"/>
                <a:cs typeface="Arial" pitchFamily="34" charset="0"/>
              </a:rPr>
              <a:t>1</a:t>
            </a:r>
            <a:r>
              <a:rPr lang="en-US" sz="2800" b="1" smtClean="0">
                <a:solidFill>
                  <a:srgbClr val="000000"/>
                </a:solidFill>
                <a:latin typeface="+mj-lt"/>
                <a:ea typeface="Cambria" pitchFamily="18" charset="0"/>
                <a:cs typeface="Arial" pitchFamily="34" charset="0"/>
              </a:rPr>
              <a:t>; Saba </a:t>
            </a:r>
            <a:r>
              <a:rPr lang="en-US" sz="2800" b="1" dirty="0">
                <a:solidFill>
                  <a:srgbClr val="000000"/>
                </a:solidFill>
                <a:latin typeface="+mj-lt"/>
                <a:ea typeface="Cambria" pitchFamily="18" charset="0"/>
                <a:cs typeface="Arial" pitchFamily="34" charset="0"/>
              </a:rPr>
              <a:t>Khan, </a:t>
            </a:r>
            <a:r>
              <a:rPr lang="en-US" sz="2800" b="1" dirty="0" smtClean="0">
                <a:solidFill>
                  <a:srgbClr val="000000"/>
                </a:solidFill>
                <a:latin typeface="+mj-lt"/>
                <a:ea typeface="Cambria" pitchFamily="18" charset="0"/>
                <a:cs typeface="Arial" pitchFamily="34" charset="0"/>
              </a:rPr>
              <a:t>MD</a:t>
            </a:r>
            <a:r>
              <a:rPr lang="en-US" sz="2800" b="1" baseline="30000" dirty="0" smtClean="0">
                <a:solidFill>
                  <a:srgbClr val="000000"/>
                </a:solidFill>
                <a:latin typeface="+mj-lt"/>
                <a:ea typeface="Cambria" pitchFamily="18" charset="0"/>
                <a:cs typeface="Arial" pitchFamily="34" charset="0"/>
              </a:rPr>
              <a:t>1</a:t>
            </a:r>
            <a:r>
              <a:rPr lang="en-US" sz="2800" b="1" dirty="0" smtClean="0">
                <a:solidFill>
                  <a:srgbClr val="000000"/>
                </a:solidFill>
                <a:latin typeface="+mj-lt"/>
                <a:ea typeface="Cambria" pitchFamily="18" charset="0"/>
                <a:cs typeface="Arial" pitchFamily="34" charset="0"/>
              </a:rPr>
              <a:t> </a:t>
            </a:r>
          </a:p>
          <a:p>
            <a:pPr algn="ctr"/>
            <a:r>
              <a:rPr lang="en-US" sz="2800" b="1" baseline="30000" dirty="0" smtClean="0">
                <a:solidFill>
                  <a:srgbClr val="000000"/>
                </a:solidFill>
                <a:latin typeface="+mj-lt"/>
                <a:ea typeface="Cambria" pitchFamily="18" charset="0"/>
                <a:cs typeface="Arial" pitchFamily="34" charset="0"/>
              </a:rPr>
              <a:t>1</a:t>
            </a:r>
            <a:r>
              <a:rPr lang="en-US" sz="2800" b="1" dirty="0" smtClean="0">
                <a:solidFill>
                  <a:srgbClr val="000000"/>
                </a:solidFill>
                <a:latin typeface="+mj-lt"/>
                <a:ea typeface="Cambria" pitchFamily="18" charset="0"/>
                <a:cs typeface="Arial" pitchFamily="34" charset="0"/>
              </a:rPr>
              <a:t>The </a:t>
            </a:r>
            <a:r>
              <a:rPr lang="en-US" sz="2800" b="1" dirty="0">
                <a:solidFill>
                  <a:srgbClr val="000000"/>
                </a:solidFill>
                <a:latin typeface="+mj-lt"/>
                <a:ea typeface="Cambria" pitchFamily="18" charset="0"/>
                <a:cs typeface="Arial" pitchFamily="34" charset="0"/>
              </a:rPr>
              <a:t>Children's Hospital of Philadelphia, Philadelphia, PA, United States. </a:t>
            </a:r>
            <a:endParaRPr lang="en-US" sz="2800" dirty="0" smtClean="0">
              <a:solidFill>
                <a:srgbClr val="000000"/>
              </a:solidFill>
              <a:ea typeface="Cambria" pitchFamily="18" charset="0"/>
              <a:cs typeface="Arial" pitchFamily="34" charset="0"/>
            </a:endParaRPr>
          </a:p>
        </p:txBody>
      </p:sp>
      <p:sp>
        <p:nvSpPr>
          <p:cNvPr id="2" name="TextBox 1"/>
          <p:cNvSpPr txBox="1"/>
          <p:nvPr/>
        </p:nvSpPr>
        <p:spPr>
          <a:xfrm>
            <a:off x="658646" y="4395731"/>
            <a:ext cx="11885379" cy="3046988"/>
          </a:xfrm>
          <a:prstGeom prst="rect">
            <a:avLst/>
          </a:prstGeom>
          <a:noFill/>
        </p:spPr>
        <p:txBody>
          <a:bodyPr wrap="square" rtlCol="0">
            <a:spAutoFit/>
          </a:bodyPr>
          <a:lstStyle/>
          <a:p>
            <a:r>
              <a:rPr lang="en-US" sz="3200" dirty="0">
                <a:solidFill>
                  <a:srgbClr val="000000"/>
                </a:solidFill>
              </a:rPr>
              <a:t>Despite published recommendations for obesity diagnosis and management, there is great variation among providers in the care provided to overweight or obese children. </a:t>
            </a:r>
            <a:endParaRPr lang="en-US" sz="3200" dirty="0" smtClean="0">
              <a:solidFill>
                <a:srgbClr val="000000"/>
              </a:solidFill>
            </a:endParaRPr>
          </a:p>
          <a:p>
            <a:endParaRPr lang="en-US" sz="3200" dirty="0">
              <a:solidFill>
                <a:srgbClr val="000000"/>
              </a:solidFill>
            </a:endParaRPr>
          </a:p>
          <a:p>
            <a:r>
              <a:rPr lang="en-US" sz="3200" dirty="0" smtClean="0">
                <a:solidFill>
                  <a:srgbClr val="000000"/>
                </a:solidFill>
              </a:rPr>
              <a:t>Variations </a:t>
            </a:r>
            <a:r>
              <a:rPr lang="en-US" sz="3200" dirty="0">
                <a:solidFill>
                  <a:srgbClr val="000000"/>
                </a:solidFill>
              </a:rPr>
              <a:t>in care can result in increased healthcare cost without increased quality of patient care</a:t>
            </a:r>
            <a:r>
              <a:rPr lang="en-US" sz="3200" dirty="0" smtClean="0">
                <a:solidFill>
                  <a:srgbClr val="000000"/>
                </a:solidFill>
              </a:rPr>
              <a:t>.</a:t>
            </a:r>
          </a:p>
        </p:txBody>
      </p:sp>
      <p:sp>
        <p:nvSpPr>
          <p:cNvPr id="88" name="Rounded Rectangle 87"/>
          <p:cNvSpPr/>
          <p:nvPr/>
        </p:nvSpPr>
        <p:spPr bwMode="auto">
          <a:xfrm>
            <a:off x="568294" y="8445764"/>
            <a:ext cx="11801316" cy="2652404"/>
          </a:xfrm>
          <a:prstGeom prst="roundRect">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80010" tIns="40005" rIns="80010" bIns="40005" numCol="1" rtlCol="0" anchor="t" anchorCtr="0" compatLnSpc="1">
            <a:prstTxWarp prst="textNoShape">
              <a:avLst/>
            </a:prstTxWarp>
          </a:bodyPr>
          <a:lstStyle/>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p:txBody>
      </p:sp>
      <p:sp>
        <p:nvSpPr>
          <p:cNvPr id="93" name="Text Box 149"/>
          <p:cNvSpPr txBox="1">
            <a:spLocks noChangeArrowheads="1"/>
          </p:cNvSpPr>
          <p:nvPr/>
        </p:nvSpPr>
        <p:spPr bwMode="auto">
          <a:xfrm>
            <a:off x="568294" y="8477506"/>
            <a:ext cx="12064224" cy="665013"/>
          </a:xfrm>
          <a:prstGeom prst="rect">
            <a:avLst/>
          </a:prstGeom>
          <a:noFill/>
          <a:ln w="9525">
            <a:noFill/>
            <a:miter lim="800000"/>
            <a:headEnd/>
            <a:tailEnd/>
          </a:ln>
        </p:spPr>
        <p:txBody>
          <a:bodyPr wrap="square" lIns="48983" tIns="24491" rIns="48983" bIns="24491">
            <a:spAutoFit/>
          </a:bodyPr>
          <a:lstStyle/>
          <a:p>
            <a:pPr defTabSz="490340">
              <a:spcBef>
                <a:spcPct val="50000"/>
              </a:spcBef>
            </a:pPr>
            <a:r>
              <a:rPr lang="en-US" sz="4000" b="1" dirty="0" smtClean="0">
                <a:solidFill>
                  <a:srgbClr val="194181"/>
                </a:solidFill>
              </a:rPr>
              <a:t>  		Objective</a:t>
            </a:r>
            <a:endParaRPr lang="en-US" sz="4000" b="1" dirty="0">
              <a:solidFill>
                <a:srgbClr val="194181"/>
              </a:solidFill>
            </a:endParaRPr>
          </a:p>
        </p:txBody>
      </p:sp>
      <p:sp>
        <p:nvSpPr>
          <p:cNvPr id="94" name="TextBox 93"/>
          <p:cNvSpPr txBox="1"/>
          <p:nvPr/>
        </p:nvSpPr>
        <p:spPr>
          <a:xfrm>
            <a:off x="712081" y="9096272"/>
            <a:ext cx="11657529" cy="1569660"/>
          </a:xfrm>
          <a:prstGeom prst="rect">
            <a:avLst/>
          </a:prstGeom>
          <a:noFill/>
        </p:spPr>
        <p:txBody>
          <a:bodyPr wrap="square" rtlCol="0">
            <a:spAutoFit/>
          </a:bodyPr>
          <a:lstStyle/>
          <a:p>
            <a:r>
              <a:rPr lang="en-US" sz="3200" dirty="0" smtClean="0">
                <a:solidFill>
                  <a:srgbClr val="000000"/>
                </a:solidFill>
              </a:rPr>
              <a:t>To determine primary </a:t>
            </a:r>
            <a:r>
              <a:rPr lang="en-US" sz="3200" dirty="0">
                <a:solidFill>
                  <a:srgbClr val="000000"/>
                </a:solidFill>
              </a:rPr>
              <a:t>care providers </a:t>
            </a:r>
            <a:r>
              <a:rPr lang="en-US" sz="3200" dirty="0" smtClean="0">
                <a:solidFill>
                  <a:srgbClr val="000000"/>
                </a:solidFill>
              </a:rPr>
              <a:t>practices, attitudes </a:t>
            </a:r>
            <a:r>
              <a:rPr lang="en-US" sz="3200" dirty="0">
                <a:solidFill>
                  <a:srgbClr val="000000"/>
                </a:solidFill>
              </a:rPr>
              <a:t>and electronic health record (EHR) resource use in the recognition and management of overweight and obese children</a:t>
            </a:r>
            <a:r>
              <a:rPr lang="en-US" sz="3200" dirty="0" smtClean="0"/>
              <a:t>.</a:t>
            </a:r>
            <a:endParaRPr lang="en-US" sz="3200" dirty="0"/>
          </a:p>
        </p:txBody>
      </p:sp>
      <p:sp>
        <p:nvSpPr>
          <p:cNvPr id="95" name="TextBox 94"/>
          <p:cNvSpPr txBox="1"/>
          <p:nvPr/>
        </p:nvSpPr>
        <p:spPr>
          <a:xfrm>
            <a:off x="712081" y="12407002"/>
            <a:ext cx="11722083" cy="4401205"/>
          </a:xfrm>
          <a:prstGeom prst="rect">
            <a:avLst/>
          </a:prstGeom>
          <a:noFill/>
        </p:spPr>
        <p:txBody>
          <a:bodyPr wrap="square" rtlCol="0">
            <a:spAutoFit/>
          </a:bodyPr>
          <a:lstStyle/>
          <a:p>
            <a:r>
              <a:rPr lang="en-US" sz="2800" dirty="0">
                <a:solidFill>
                  <a:srgbClr val="000000"/>
                </a:solidFill>
              </a:rPr>
              <a:t>We developed a </a:t>
            </a:r>
            <a:r>
              <a:rPr lang="en-US" sz="2800" dirty="0" smtClean="0">
                <a:solidFill>
                  <a:srgbClr val="000000"/>
                </a:solidFill>
              </a:rPr>
              <a:t>62-item </a:t>
            </a:r>
            <a:r>
              <a:rPr lang="en-US" sz="2800" dirty="0">
                <a:solidFill>
                  <a:srgbClr val="000000"/>
                </a:solidFill>
              </a:rPr>
              <a:t>questionnaire to assess clinicians’ perspectives on their roles in the evaluation and management of overweight or obese children, opinion of </a:t>
            </a:r>
            <a:r>
              <a:rPr lang="en-US" sz="2800" dirty="0" smtClean="0">
                <a:solidFill>
                  <a:srgbClr val="000000"/>
                </a:solidFill>
              </a:rPr>
              <a:t>available resources</a:t>
            </a:r>
            <a:r>
              <a:rPr lang="en-US" sz="2800" dirty="0">
                <a:solidFill>
                  <a:srgbClr val="000000"/>
                </a:solidFill>
              </a:rPr>
              <a:t>, and workflow practices</a:t>
            </a:r>
            <a:r>
              <a:rPr lang="en-US" sz="2800" dirty="0" smtClean="0">
                <a:solidFill>
                  <a:srgbClr val="000000"/>
                </a:solidFill>
              </a:rPr>
              <a:t>.</a:t>
            </a:r>
          </a:p>
          <a:p>
            <a:endParaRPr lang="en-US" sz="2800" dirty="0">
              <a:solidFill>
                <a:srgbClr val="000000"/>
              </a:solidFill>
            </a:endParaRPr>
          </a:p>
          <a:p>
            <a:r>
              <a:rPr lang="en-US" sz="2800" dirty="0" smtClean="0">
                <a:solidFill>
                  <a:srgbClr val="000000"/>
                </a:solidFill>
              </a:rPr>
              <a:t>Primary </a:t>
            </a:r>
            <a:r>
              <a:rPr lang="en-US" sz="2800" dirty="0">
                <a:solidFill>
                  <a:srgbClr val="000000"/>
                </a:solidFill>
              </a:rPr>
              <a:t>care providers (N=311), including attending physicians, residents </a:t>
            </a:r>
            <a:endParaRPr lang="en-US" sz="2800" dirty="0" smtClean="0">
              <a:solidFill>
                <a:srgbClr val="000000"/>
              </a:solidFill>
            </a:endParaRPr>
          </a:p>
          <a:p>
            <a:r>
              <a:rPr lang="en-US" sz="2800" dirty="0" smtClean="0">
                <a:solidFill>
                  <a:srgbClr val="000000"/>
                </a:solidFill>
              </a:rPr>
              <a:t>(</a:t>
            </a:r>
            <a:r>
              <a:rPr lang="en-US" sz="2800" dirty="0">
                <a:solidFill>
                  <a:srgbClr val="000000"/>
                </a:solidFill>
              </a:rPr>
              <a:t>PGY-2 or greater), and nurse practitioners, in our organization were eligible to participate. </a:t>
            </a:r>
            <a:endParaRPr lang="en-US" sz="2800" dirty="0" smtClean="0">
              <a:solidFill>
                <a:srgbClr val="000000"/>
              </a:solidFill>
            </a:endParaRPr>
          </a:p>
          <a:p>
            <a:endParaRPr lang="en-US" sz="2800" dirty="0">
              <a:solidFill>
                <a:srgbClr val="000000"/>
              </a:solidFill>
            </a:endParaRPr>
          </a:p>
          <a:p>
            <a:r>
              <a:rPr lang="en-US" sz="2800" dirty="0" smtClean="0">
                <a:solidFill>
                  <a:srgbClr val="000000"/>
                </a:solidFill>
              </a:rPr>
              <a:t>Surveys were distributed using </a:t>
            </a:r>
            <a:r>
              <a:rPr lang="en-US" sz="2800" dirty="0" err="1" smtClean="0">
                <a:solidFill>
                  <a:srgbClr val="000000"/>
                </a:solidFill>
              </a:rPr>
              <a:t>REDcap</a:t>
            </a:r>
            <a:r>
              <a:rPr lang="en-US" sz="2800" dirty="0" smtClean="0">
                <a:solidFill>
                  <a:srgbClr val="000000"/>
                </a:solidFill>
              </a:rPr>
              <a:t>.  Both qualitative and quantitative data was collected and analyzed.</a:t>
            </a:r>
          </a:p>
        </p:txBody>
      </p:sp>
      <p:pic>
        <p:nvPicPr>
          <p:cNvPr id="1028" name="Picture 4" descr="C:\Users\michelj\AppData\Local\Microsoft\Windows\Temporary Internet Files\Content.Outlook\MS7831GK\healthy-weigh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589287" y="20088739"/>
            <a:ext cx="10017360" cy="1212865"/>
          </a:xfrm>
          <a:prstGeom prst="rect">
            <a:avLst/>
          </a:prstGeom>
          <a:noFill/>
          <a:extLst>
            <a:ext uri="{909E8E84-426E-40dd-AFC4-6F175D3DCCD1}">
              <a14:hiddenFill xmlns:a14="http://schemas.microsoft.com/office/drawing/2010/main">
                <a:solidFill>
                  <a:srgbClr val="FFFFFF"/>
                </a:solidFill>
              </a14:hiddenFill>
            </a:ext>
          </a:extLst>
        </p:spPr>
      </p:pic>
      <p:sp>
        <p:nvSpPr>
          <p:cNvPr id="102" name="TextBox 101"/>
          <p:cNvSpPr txBox="1"/>
          <p:nvPr/>
        </p:nvSpPr>
        <p:spPr>
          <a:xfrm>
            <a:off x="23260054" y="10730464"/>
            <a:ext cx="9346597" cy="8956298"/>
          </a:xfrm>
          <a:prstGeom prst="rect">
            <a:avLst/>
          </a:prstGeom>
          <a:noFill/>
        </p:spPr>
        <p:txBody>
          <a:bodyPr wrap="square" rtlCol="0">
            <a:spAutoFit/>
          </a:bodyPr>
          <a:lstStyle/>
          <a:p>
            <a:r>
              <a:rPr lang="en-US" sz="3100" dirty="0" smtClean="0"/>
              <a:t>While </a:t>
            </a:r>
            <a:r>
              <a:rPr lang="en-US" sz="3100" dirty="0"/>
              <a:t>almost all providers felt their role included initial management, there was an unexplained variation in the clinicians’ perception of their role in patients with </a:t>
            </a:r>
            <a:r>
              <a:rPr lang="en-US" sz="3100" dirty="0" smtClean="0"/>
              <a:t>comorbidity’s and in timing of testing/referral as related to diagnosis of obesity.</a:t>
            </a:r>
          </a:p>
          <a:p>
            <a:endParaRPr lang="en-US" sz="3100" dirty="0" smtClean="0"/>
          </a:p>
          <a:p>
            <a:r>
              <a:rPr lang="en-US" sz="3100" dirty="0"/>
              <a:t>The type of visit (well/follow up vs. sick) strongly affected when obesity management was considered.</a:t>
            </a:r>
          </a:p>
          <a:p>
            <a:endParaRPr lang="en-US" sz="3100" dirty="0" smtClean="0"/>
          </a:p>
          <a:p>
            <a:r>
              <a:rPr lang="en-US" sz="3100" dirty="0" smtClean="0"/>
              <a:t>Most </a:t>
            </a:r>
            <a:r>
              <a:rPr lang="en-US" sz="3100" dirty="0"/>
              <a:t>clinicians used health system resources but almost half identified issues with these resources.  However, there was no consensus on what these issues were (datedness, efficiency, or accessibility).  </a:t>
            </a:r>
            <a:endParaRPr lang="en-US" sz="3100" dirty="0" smtClean="0"/>
          </a:p>
          <a:p>
            <a:endParaRPr lang="en-US" sz="3100" dirty="0" smtClean="0"/>
          </a:p>
          <a:p>
            <a:r>
              <a:rPr lang="en-US" sz="3100" dirty="0" smtClean="0"/>
              <a:t>A </a:t>
            </a:r>
            <a:r>
              <a:rPr lang="en-US" sz="3100" dirty="0"/>
              <a:t>single issue would allow for a targeted intervention, but because the issues varied, a more comprehensive intervention would be needed to address all the providers concerns</a:t>
            </a:r>
            <a:r>
              <a:rPr lang="en-US" sz="3100" dirty="0" smtClean="0"/>
              <a:t>.</a:t>
            </a:r>
          </a:p>
        </p:txBody>
      </p:sp>
      <p:pic>
        <p:nvPicPr>
          <p:cNvPr id="37"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182856" y="503571"/>
            <a:ext cx="3423792" cy="19732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9" name="Text Box 148"/>
          <p:cNvSpPr txBox="1">
            <a:spLocks noChangeArrowheads="1"/>
          </p:cNvSpPr>
          <p:nvPr/>
        </p:nvSpPr>
        <p:spPr bwMode="auto">
          <a:xfrm>
            <a:off x="12931401" y="3525812"/>
            <a:ext cx="9652211" cy="665013"/>
          </a:xfrm>
          <a:prstGeom prst="rect">
            <a:avLst/>
          </a:prstGeom>
          <a:noFill/>
          <a:ln w="9525">
            <a:noFill/>
            <a:miter lim="800000"/>
            <a:headEnd/>
            <a:tailEnd/>
          </a:ln>
        </p:spPr>
        <p:txBody>
          <a:bodyPr wrap="square" lIns="48983" tIns="24491" rIns="48983" bIns="24491">
            <a:spAutoFit/>
          </a:bodyPr>
          <a:lstStyle/>
          <a:p>
            <a:pPr defTabSz="490340">
              <a:spcBef>
                <a:spcPct val="50000"/>
              </a:spcBef>
            </a:pPr>
            <a:r>
              <a:rPr lang="en-US" sz="4000" b="1" dirty="0" smtClean="0">
                <a:solidFill>
                  <a:srgbClr val="194181"/>
                </a:solidFill>
              </a:rPr>
              <a:t>Results</a:t>
            </a:r>
            <a:endParaRPr lang="en-US" sz="4000" b="1" dirty="0">
              <a:solidFill>
                <a:srgbClr val="19418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3987371919"/>
              </p:ext>
            </p:extLst>
          </p:nvPr>
        </p:nvGraphicFramePr>
        <p:xfrm>
          <a:off x="12721939" y="6035077"/>
          <a:ext cx="9580794" cy="2523744"/>
        </p:xfrm>
        <a:graphic>
          <a:graphicData uri="http://schemas.openxmlformats.org/drawingml/2006/table">
            <a:tbl>
              <a:tblPr firstRow="1" firstCol="1" bandRow="1">
                <a:tableStyleId>{5C22544A-7EE6-4342-B048-85BDC9FD1C3A}</a:tableStyleId>
              </a:tblPr>
              <a:tblGrid>
                <a:gridCol w="7388205"/>
                <a:gridCol w="2192589"/>
              </a:tblGrid>
              <a:tr h="167640">
                <a:tc gridSpan="2">
                  <a:txBody>
                    <a:bodyPr/>
                    <a:lstStyle/>
                    <a:p>
                      <a:pPr marL="0" marR="0" algn="ctr">
                        <a:lnSpc>
                          <a:spcPct val="115000"/>
                        </a:lnSpc>
                        <a:spcBef>
                          <a:spcPts val="0"/>
                        </a:spcBef>
                        <a:spcAft>
                          <a:spcPts val="0"/>
                        </a:spcAft>
                      </a:pPr>
                      <a:r>
                        <a:rPr lang="en-US" sz="3200" b="1" dirty="0">
                          <a:effectLst/>
                        </a:rPr>
                        <a:t>Role in Obesity Management</a:t>
                      </a:r>
                      <a:endParaRPr lang="en-US" sz="4000" b="1" dirty="0">
                        <a:effectLst/>
                        <a:latin typeface="Calibri"/>
                        <a:ea typeface="Calibri"/>
                        <a:cs typeface="Times New Roman"/>
                      </a:endParaRPr>
                    </a:p>
                  </a:txBody>
                  <a:tcPr marL="68580" marR="68580" marT="0" marB="0"/>
                </a:tc>
                <a:tc hMerge="1">
                  <a:txBody>
                    <a:bodyPr/>
                    <a:lstStyle/>
                    <a:p>
                      <a:endParaRPr lang="en-US"/>
                    </a:p>
                  </a:txBody>
                  <a:tcPr/>
                </a:tc>
              </a:tr>
              <a:tr h="167640">
                <a:tc>
                  <a:txBody>
                    <a:bodyPr/>
                    <a:lstStyle/>
                    <a:p>
                      <a:pPr marL="0" marR="0">
                        <a:lnSpc>
                          <a:spcPct val="115000"/>
                        </a:lnSpc>
                        <a:spcBef>
                          <a:spcPts val="0"/>
                        </a:spcBef>
                        <a:spcAft>
                          <a:spcPts val="0"/>
                        </a:spcAft>
                      </a:pPr>
                      <a:r>
                        <a:rPr lang="en-US" sz="2800" b="0">
                          <a:effectLst/>
                        </a:rPr>
                        <a:t>Prevention and diagnosis</a:t>
                      </a:r>
                      <a:endParaRPr lang="en-US" sz="3600" b="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800" b="0" dirty="0">
                          <a:effectLst/>
                        </a:rPr>
                        <a:t>109 (</a:t>
                      </a:r>
                      <a:r>
                        <a:rPr lang="en-US" sz="2800" b="0" dirty="0" smtClean="0">
                          <a:effectLst/>
                        </a:rPr>
                        <a:t>99%)</a:t>
                      </a:r>
                      <a:endParaRPr lang="en-US" sz="3600" b="0" dirty="0">
                        <a:effectLst/>
                        <a:latin typeface="Calibri"/>
                        <a:ea typeface="Calibri"/>
                        <a:cs typeface="Times New Roman"/>
                      </a:endParaRPr>
                    </a:p>
                  </a:txBody>
                  <a:tcPr marL="68580" marR="68580" marT="0" marB="0"/>
                </a:tc>
              </a:tr>
              <a:tr h="167640">
                <a:tc>
                  <a:txBody>
                    <a:bodyPr/>
                    <a:lstStyle/>
                    <a:p>
                      <a:pPr marL="0" marR="0">
                        <a:lnSpc>
                          <a:spcPct val="115000"/>
                        </a:lnSpc>
                        <a:spcBef>
                          <a:spcPts val="0"/>
                        </a:spcBef>
                        <a:spcAft>
                          <a:spcPts val="0"/>
                        </a:spcAft>
                      </a:pPr>
                      <a:r>
                        <a:rPr lang="en-US" sz="2800" b="0">
                          <a:effectLst/>
                        </a:rPr>
                        <a:t>Initial evaluation and management</a:t>
                      </a:r>
                      <a:endParaRPr lang="en-US" sz="3600" b="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800" b="0" dirty="0">
                          <a:effectLst/>
                        </a:rPr>
                        <a:t>109 (</a:t>
                      </a:r>
                      <a:r>
                        <a:rPr lang="en-US" sz="2800" b="0" dirty="0" smtClean="0">
                          <a:effectLst/>
                        </a:rPr>
                        <a:t>99%)</a:t>
                      </a:r>
                      <a:endParaRPr lang="en-US" sz="3600" b="0" dirty="0">
                        <a:effectLst/>
                        <a:latin typeface="Calibri"/>
                        <a:ea typeface="Calibri"/>
                        <a:cs typeface="Times New Roman"/>
                      </a:endParaRPr>
                    </a:p>
                  </a:txBody>
                  <a:tcPr marL="68580" marR="68580" marT="0" marB="0"/>
                </a:tc>
              </a:tr>
              <a:tr h="153035">
                <a:tc>
                  <a:txBody>
                    <a:bodyPr/>
                    <a:lstStyle/>
                    <a:p>
                      <a:pPr marL="0" marR="0">
                        <a:lnSpc>
                          <a:spcPct val="115000"/>
                        </a:lnSpc>
                        <a:spcBef>
                          <a:spcPts val="0"/>
                        </a:spcBef>
                        <a:spcAft>
                          <a:spcPts val="0"/>
                        </a:spcAft>
                      </a:pPr>
                      <a:r>
                        <a:rPr lang="en-US" sz="2800" b="0" dirty="0">
                          <a:effectLst/>
                        </a:rPr>
                        <a:t>Management of obesity with </a:t>
                      </a:r>
                      <a:r>
                        <a:rPr lang="en-US" sz="2800" b="0" u="sng" dirty="0">
                          <a:effectLst/>
                        </a:rPr>
                        <a:t>NO</a:t>
                      </a:r>
                      <a:r>
                        <a:rPr lang="en-US" sz="2800" b="0" dirty="0">
                          <a:effectLst/>
                        </a:rPr>
                        <a:t> </a:t>
                      </a:r>
                      <a:r>
                        <a:rPr lang="en-US" sz="2800" b="0" dirty="0" smtClean="0">
                          <a:effectLst/>
                        </a:rPr>
                        <a:t>co-morbidities</a:t>
                      </a:r>
                      <a:endParaRPr lang="en-US" sz="3600" b="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800" b="0" dirty="0">
                          <a:effectLst/>
                        </a:rPr>
                        <a:t>95 (</a:t>
                      </a:r>
                      <a:r>
                        <a:rPr lang="en-US" sz="2800" b="0" dirty="0" smtClean="0">
                          <a:effectLst/>
                        </a:rPr>
                        <a:t>86%)</a:t>
                      </a:r>
                      <a:endParaRPr lang="en-US" sz="3600" b="0" dirty="0">
                        <a:effectLst/>
                        <a:latin typeface="Calibri"/>
                        <a:ea typeface="Calibri"/>
                        <a:cs typeface="Times New Roman"/>
                      </a:endParaRPr>
                    </a:p>
                  </a:txBody>
                  <a:tcPr marL="68580" marR="68580" marT="0" marB="0"/>
                </a:tc>
              </a:tr>
              <a:tr h="167640">
                <a:tc>
                  <a:txBody>
                    <a:bodyPr/>
                    <a:lstStyle/>
                    <a:p>
                      <a:pPr marL="0" marR="0">
                        <a:lnSpc>
                          <a:spcPct val="115000"/>
                        </a:lnSpc>
                        <a:spcBef>
                          <a:spcPts val="0"/>
                        </a:spcBef>
                        <a:spcAft>
                          <a:spcPts val="0"/>
                        </a:spcAft>
                      </a:pPr>
                      <a:r>
                        <a:rPr lang="en-US" sz="2800" b="0" dirty="0">
                          <a:effectLst/>
                        </a:rPr>
                        <a:t>Management of obesity with </a:t>
                      </a:r>
                      <a:r>
                        <a:rPr lang="en-US" sz="2800" b="0" dirty="0" smtClean="0">
                          <a:effectLst/>
                        </a:rPr>
                        <a:t>co-morbidities</a:t>
                      </a:r>
                      <a:endParaRPr lang="en-US" sz="3600" b="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800" b="0" dirty="0">
                          <a:effectLst/>
                        </a:rPr>
                        <a:t>62 (</a:t>
                      </a:r>
                      <a:r>
                        <a:rPr lang="en-US" sz="2800" b="0" dirty="0" smtClean="0">
                          <a:effectLst/>
                        </a:rPr>
                        <a:t>56%)</a:t>
                      </a:r>
                      <a:endParaRPr lang="en-US" sz="3600" b="0" dirty="0">
                        <a:effectLst/>
                        <a:latin typeface="Calibri"/>
                        <a:ea typeface="Calibri"/>
                        <a:cs typeface="Times New Roman"/>
                      </a:endParaRPr>
                    </a:p>
                  </a:txBody>
                  <a:tcPr marL="68580" marR="68580" marT="0" marB="0"/>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241645999"/>
              </p:ext>
            </p:extLst>
          </p:nvPr>
        </p:nvGraphicFramePr>
        <p:xfrm>
          <a:off x="12793323" y="9500109"/>
          <a:ext cx="9509411" cy="2944368"/>
        </p:xfrm>
        <a:graphic>
          <a:graphicData uri="http://schemas.openxmlformats.org/drawingml/2006/table">
            <a:tbl>
              <a:tblPr firstRow="1" firstCol="1" bandRow="1">
                <a:tableStyleId>{5C22544A-7EE6-4342-B048-85BDC9FD1C3A}</a:tableStyleId>
              </a:tblPr>
              <a:tblGrid>
                <a:gridCol w="2033998"/>
                <a:gridCol w="2638504"/>
                <a:gridCol w="2418455"/>
                <a:gridCol w="2418454"/>
              </a:tblGrid>
              <a:tr h="167640">
                <a:tc gridSpan="4">
                  <a:txBody>
                    <a:bodyPr/>
                    <a:lstStyle/>
                    <a:p>
                      <a:pPr marL="0" marR="0" algn="ctr">
                        <a:lnSpc>
                          <a:spcPct val="115000"/>
                        </a:lnSpc>
                        <a:spcBef>
                          <a:spcPts val="0"/>
                        </a:spcBef>
                        <a:spcAft>
                          <a:spcPts val="0"/>
                        </a:spcAft>
                      </a:pPr>
                      <a:r>
                        <a:rPr lang="en-US" sz="2800" dirty="0">
                          <a:effectLst/>
                        </a:rPr>
                        <a:t>Initial Age of Obesity Care </a:t>
                      </a:r>
                      <a:endParaRPr lang="en-US" sz="3600" dirty="0">
                        <a:effectLst/>
                        <a:latin typeface="Calibri"/>
                        <a:ea typeface="Calibri"/>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r>
              <a:tr h="167640">
                <a:tc>
                  <a:txBody>
                    <a:bodyPr/>
                    <a:lstStyle/>
                    <a:p>
                      <a:pPr marL="0" marR="0">
                        <a:lnSpc>
                          <a:spcPct val="115000"/>
                        </a:lnSpc>
                        <a:spcBef>
                          <a:spcPts val="0"/>
                        </a:spcBef>
                        <a:spcAft>
                          <a:spcPts val="0"/>
                        </a:spcAft>
                      </a:pPr>
                      <a:r>
                        <a:rPr lang="en-US" sz="2800">
                          <a:effectLst/>
                        </a:rPr>
                        <a:t>Age</a:t>
                      </a:r>
                      <a:endParaRPr lang="en-US" sz="3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800">
                          <a:effectLst/>
                        </a:rPr>
                        <a:t>Diagnosis</a:t>
                      </a:r>
                      <a:endParaRPr lang="en-US" sz="3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800" dirty="0" smtClean="0">
                          <a:effectLst/>
                        </a:rPr>
                        <a:t>Testing</a:t>
                      </a:r>
                      <a:endParaRPr lang="en-US" sz="36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800" dirty="0" smtClean="0">
                          <a:effectLst/>
                        </a:rPr>
                        <a:t>Referral</a:t>
                      </a:r>
                      <a:endParaRPr lang="en-US" sz="3600" dirty="0">
                        <a:effectLst/>
                        <a:latin typeface="Calibri"/>
                        <a:ea typeface="Calibri"/>
                        <a:cs typeface="Times New Roman"/>
                      </a:endParaRPr>
                    </a:p>
                  </a:txBody>
                  <a:tcPr marL="68580" marR="68580" marT="0" marB="0"/>
                </a:tc>
              </a:tr>
              <a:tr h="167640">
                <a:tc>
                  <a:txBody>
                    <a:bodyPr/>
                    <a:lstStyle/>
                    <a:p>
                      <a:pPr marL="0" marR="0">
                        <a:lnSpc>
                          <a:spcPct val="115000"/>
                        </a:lnSpc>
                        <a:spcBef>
                          <a:spcPts val="0"/>
                        </a:spcBef>
                        <a:spcAft>
                          <a:spcPts val="0"/>
                        </a:spcAft>
                      </a:pPr>
                      <a:r>
                        <a:rPr lang="en-US" sz="2800">
                          <a:effectLst/>
                        </a:rPr>
                        <a:t>&lt; 2 years</a:t>
                      </a:r>
                      <a:endParaRPr lang="en-US" sz="3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800" dirty="0">
                          <a:solidFill>
                            <a:schemeClr val="accent6">
                              <a:lumMod val="75000"/>
                            </a:schemeClr>
                          </a:solidFill>
                          <a:effectLst/>
                        </a:rPr>
                        <a:t>31 (</a:t>
                      </a:r>
                      <a:r>
                        <a:rPr lang="en-US" sz="2800" dirty="0" smtClean="0">
                          <a:solidFill>
                            <a:schemeClr val="accent6">
                              <a:lumMod val="75000"/>
                            </a:schemeClr>
                          </a:solidFill>
                          <a:effectLst/>
                        </a:rPr>
                        <a:t>29%)</a:t>
                      </a:r>
                      <a:endParaRPr lang="en-US" sz="3600" dirty="0">
                        <a:solidFill>
                          <a:schemeClr val="accent6">
                            <a:lumMod val="75000"/>
                          </a:schemeClr>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800" dirty="0">
                          <a:effectLst/>
                        </a:rPr>
                        <a:t>7 </a:t>
                      </a:r>
                      <a:r>
                        <a:rPr lang="en-US" sz="2800" dirty="0" smtClean="0">
                          <a:effectLst/>
                        </a:rPr>
                        <a:t>(7%)</a:t>
                      </a:r>
                      <a:endParaRPr lang="en-US" sz="36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800" dirty="0">
                          <a:effectLst/>
                        </a:rPr>
                        <a:t>10 (</a:t>
                      </a:r>
                      <a:r>
                        <a:rPr lang="en-US" sz="2800" dirty="0" smtClean="0">
                          <a:effectLst/>
                        </a:rPr>
                        <a:t>9%)</a:t>
                      </a:r>
                      <a:endParaRPr lang="en-US" sz="3600" dirty="0">
                        <a:effectLst/>
                        <a:latin typeface="Calibri"/>
                        <a:ea typeface="Calibri"/>
                        <a:cs typeface="Times New Roman"/>
                      </a:endParaRPr>
                    </a:p>
                  </a:txBody>
                  <a:tcPr marL="68580" marR="68580" marT="0" marB="0"/>
                </a:tc>
              </a:tr>
              <a:tr h="167640">
                <a:tc>
                  <a:txBody>
                    <a:bodyPr/>
                    <a:lstStyle/>
                    <a:p>
                      <a:pPr marL="0" marR="0">
                        <a:lnSpc>
                          <a:spcPct val="115000"/>
                        </a:lnSpc>
                        <a:spcBef>
                          <a:spcPts val="0"/>
                        </a:spcBef>
                        <a:spcAft>
                          <a:spcPts val="0"/>
                        </a:spcAft>
                      </a:pPr>
                      <a:r>
                        <a:rPr lang="en-US" sz="2800">
                          <a:effectLst/>
                        </a:rPr>
                        <a:t>2-5 years</a:t>
                      </a:r>
                      <a:endParaRPr lang="en-US" sz="3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800" b="1" dirty="0">
                          <a:solidFill>
                            <a:schemeClr val="accent6">
                              <a:lumMod val="75000"/>
                            </a:schemeClr>
                          </a:solidFill>
                          <a:effectLst/>
                        </a:rPr>
                        <a:t>69 (</a:t>
                      </a:r>
                      <a:r>
                        <a:rPr lang="en-US" sz="2800" b="1" dirty="0" smtClean="0">
                          <a:solidFill>
                            <a:schemeClr val="accent6">
                              <a:lumMod val="75000"/>
                            </a:schemeClr>
                          </a:solidFill>
                          <a:effectLst/>
                        </a:rPr>
                        <a:t>65%)</a:t>
                      </a:r>
                      <a:endParaRPr lang="en-US" sz="3600" b="1" dirty="0">
                        <a:solidFill>
                          <a:schemeClr val="accent6">
                            <a:lumMod val="75000"/>
                          </a:schemeClr>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800" b="1" dirty="0">
                          <a:solidFill>
                            <a:schemeClr val="accent6">
                              <a:lumMod val="75000"/>
                            </a:schemeClr>
                          </a:solidFill>
                          <a:effectLst/>
                        </a:rPr>
                        <a:t>50 (</a:t>
                      </a:r>
                      <a:r>
                        <a:rPr lang="en-US" sz="2800" b="1" dirty="0" smtClean="0">
                          <a:solidFill>
                            <a:schemeClr val="accent6">
                              <a:lumMod val="75000"/>
                            </a:schemeClr>
                          </a:solidFill>
                          <a:effectLst/>
                        </a:rPr>
                        <a:t>46%)</a:t>
                      </a:r>
                      <a:endParaRPr lang="en-US" sz="3600" b="1" dirty="0">
                        <a:solidFill>
                          <a:schemeClr val="accent6">
                            <a:lumMod val="75000"/>
                          </a:schemeClr>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800" b="1" dirty="0">
                          <a:solidFill>
                            <a:schemeClr val="accent6">
                              <a:lumMod val="75000"/>
                            </a:schemeClr>
                          </a:solidFill>
                          <a:effectLst/>
                        </a:rPr>
                        <a:t>57 (</a:t>
                      </a:r>
                      <a:r>
                        <a:rPr lang="en-US" sz="2800" b="1" dirty="0" smtClean="0">
                          <a:solidFill>
                            <a:schemeClr val="accent6">
                              <a:lumMod val="75000"/>
                            </a:schemeClr>
                          </a:solidFill>
                          <a:effectLst/>
                        </a:rPr>
                        <a:t>53%)</a:t>
                      </a:r>
                      <a:endParaRPr lang="en-US" sz="3600" b="1" dirty="0">
                        <a:solidFill>
                          <a:schemeClr val="accent6">
                            <a:lumMod val="75000"/>
                          </a:schemeClr>
                        </a:solidFill>
                        <a:effectLst/>
                        <a:latin typeface="Calibri"/>
                        <a:ea typeface="Calibri"/>
                        <a:cs typeface="Times New Roman"/>
                      </a:endParaRPr>
                    </a:p>
                  </a:txBody>
                  <a:tcPr marL="68580" marR="68580" marT="0" marB="0"/>
                </a:tc>
              </a:tr>
              <a:tr h="167640">
                <a:tc>
                  <a:txBody>
                    <a:bodyPr/>
                    <a:lstStyle/>
                    <a:p>
                      <a:pPr marL="0" marR="0">
                        <a:lnSpc>
                          <a:spcPct val="115000"/>
                        </a:lnSpc>
                        <a:spcBef>
                          <a:spcPts val="0"/>
                        </a:spcBef>
                        <a:spcAft>
                          <a:spcPts val="0"/>
                        </a:spcAft>
                      </a:pPr>
                      <a:r>
                        <a:rPr lang="en-US" sz="2800">
                          <a:effectLst/>
                        </a:rPr>
                        <a:t>6-9 years</a:t>
                      </a:r>
                      <a:endParaRPr lang="en-US" sz="3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800" dirty="0">
                          <a:effectLst/>
                        </a:rPr>
                        <a:t>3 </a:t>
                      </a:r>
                      <a:r>
                        <a:rPr lang="en-US" sz="2800" dirty="0" smtClean="0">
                          <a:effectLst/>
                        </a:rPr>
                        <a:t>(3%)</a:t>
                      </a:r>
                      <a:endParaRPr lang="en-US" sz="36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800" dirty="0">
                          <a:solidFill>
                            <a:schemeClr val="accent6">
                              <a:lumMod val="75000"/>
                            </a:schemeClr>
                          </a:solidFill>
                          <a:effectLst/>
                        </a:rPr>
                        <a:t>29 (</a:t>
                      </a:r>
                      <a:r>
                        <a:rPr lang="en-US" sz="2800" dirty="0" smtClean="0">
                          <a:solidFill>
                            <a:schemeClr val="accent6">
                              <a:lumMod val="75000"/>
                            </a:schemeClr>
                          </a:solidFill>
                          <a:effectLst/>
                        </a:rPr>
                        <a:t>27%)</a:t>
                      </a:r>
                      <a:endParaRPr lang="en-US" sz="3600" dirty="0">
                        <a:solidFill>
                          <a:schemeClr val="accent6">
                            <a:lumMod val="75000"/>
                          </a:schemeClr>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800" dirty="0">
                          <a:solidFill>
                            <a:schemeClr val="accent6">
                              <a:lumMod val="75000"/>
                            </a:schemeClr>
                          </a:solidFill>
                          <a:effectLst/>
                        </a:rPr>
                        <a:t>21 (</a:t>
                      </a:r>
                      <a:r>
                        <a:rPr lang="en-US" sz="2800" dirty="0" smtClean="0">
                          <a:solidFill>
                            <a:schemeClr val="accent6">
                              <a:lumMod val="75000"/>
                            </a:schemeClr>
                          </a:solidFill>
                          <a:effectLst/>
                        </a:rPr>
                        <a:t>20%)</a:t>
                      </a:r>
                      <a:endParaRPr lang="en-US" sz="3600" dirty="0">
                        <a:solidFill>
                          <a:schemeClr val="accent6">
                            <a:lumMod val="75000"/>
                          </a:schemeClr>
                        </a:solidFill>
                        <a:effectLst/>
                        <a:latin typeface="Calibri"/>
                        <a:ea typeface="Calibri"/>
                        <a:cs typeface="Times New Roman"/>
                      </a:endParaRPr>
                    </a:p>
                  </a:txBody>
                  <a:tcPr marL="68580" marR="68580" marT="0" marB="0"/>
                </a:tc>
              </a:tr>
              <a:tr h="167640">
                <a:tc>
                  <a:txBody>
                    <a:bodyPr/>
                    <a:lstStyle/>
                    <a:p>
                      <a:pPr marL="0" marR="0">
                        <a:lnSpc>
                          <a:spcPct val="115000"/>
                        </a:lnSpc>
                        <a:spcBef>
                          <a:spcPts val="0"/>
                        </a:spcBef>
                        <a:spcAft>
                          <a:spcPts val="0"/>
                        </a:spcAft>
                      </a:pPr>
                      <a:r>
                        <a:rPr lang="en-US" sz="2800">
                          <a:effectLst/>
                        </a:rPr>
                        <a:t>&gt;10 years</a:t>
                      </a:r>
                      <a:endParaRPr lang="en-US" sz="3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800" dirty="0">
                          <a:effectLst/>
                        </a:rPr>
                        <a:t>0 (</a:t>
                      </a:r>
                      <a:r>
                        <a:rPr lang="en-US" sz="2800" dirty="0" smtClean="0">
                          <a:effectLst/>
                        </a:rPr>
                        <a:t>0%)</a:t>
                      </a:r>
                      <a:endParaRPr lang="en-US" sz="36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800" dirty="0">
                          <a:effectLst/>
                        </a:rPr>
                        <a:t>17 (</a:t>
                      </a:r>
                      <a:r>
                        <a:rPr lang="en-US" sz="2800" dirty="0" smtClean="0">
                          <a:effectLst/>
                        </a:rPr>
                        <a:t>15%)</a:t>
                      </a:r>
                      <a:endParaRPr lang="en-US" sz="36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800" dirty="0">
                          <a:effectLst/>
                        </a:rPr>
                        <a:t>8 </a:t>
                      </a:r>
                      <a:r>
                        <a:rPr lang="en-US" sz="2800" dirty="0" smtClean="0">
                          <a:effectLst/>
                        </a:rPr>
                        <a:t>(8%)</a:t>
                      </a:r>
                      <a:endParaRPr lang="en-US" sz="3600" dirty="0">
                        <a:effectLst/>
                        <a:latin typeface="Calibri"/>
                        <a:ea typeface="Calibri"/>
                        <a:cs typeface="Times New Roman"/>
                      </a:endParaRPr>
                    </a:p>
                  </a:txBody>
                  <a:tcPr marL="68580" marR="68580" marT="0" marB="0"/>
                </a:tc>
              </a:tr>
            </a:tbl>
          </a:graphicData>
        </a:graphic>
      </p:graphicFrame>
      <p:sp>
        <p:nvSpPr>
          <p:cNvPr id="10" name="Rectangle 9"/>
          <p:cNvSpPr/>
          <p:nvPr/>
        </p:nvSpPr>
        <p:spPr>
          <a:xfrm>
            <a:off x="12728844" y="8803884"/>
            <a:ext cx="11405773" cy="584775"/>
          </a:xfrm>
          <a:prstGeom prst="rect">
            <a:avLst/>
          </a:prstGeom>
        </p:spPr>
        <p:txBody>
          <a:bodyPr wrap="square">
            <a:spAutoFit/>
          </a:bodyPr>
          <a:lstStyle/>
          <a:p>
            <a:r>
              <a:rPr lang="en-US" sz="3200" i="1" u="sng" dirty="0" smtClean="0">
                <a:solidFill>
                  <a:schemeClr val="accent2">
                    <a:lumMod val="75000"/>
                  </a:schemeClr>
                </a:solidFill>
              </a:rPr>
              <a:t>At what age do clinicians diagnose, evaluate and refer obesity?</a:t>
            </a:r>
            <a:endParaRPr lang="en-US" sz="3200" i="1" u="sng" dirty="0">
              <a:solidFill>
                <a:schemeClr val="accent2">
                  <a:lumMod val="75000"/>
                </a:schemeClr>
              </a:solidFill>
            </a:endParaRPr>
          </a:p>
        </p:txBody>
      </p:sp>
      <p:sp>
        <p:nvSpPr>
          <p:cNvPr id="12" name="Rectangle 11"/>
          <p:cNvSpPr/>
          <p:nvPr/>
        </p:nvSpPr>
        <p:spPr>
          <a:xfrm>
            <a:off x="12721940" y="4494919"/>
            <a:ext cx="9516315" cy="584775"/>
          </a:xfrm>
          <a:prstGeom prst="rect">
            <a:avLst/>
          </a:prstGeom>
        </p:spPr>
        <p:txBody>
          <a:bodyPr wrap="square">
            <a:spAutoFit/>
          </a:bodyPr>
          <a:lstStyle/>
          <a:p>
            <a:r>
              <a:rPr lang="en-US" sz="3200" i="1" dirty="0">
                <a:solidFill>
                  <a:schemeClr val="accent3">
                    <a:lumMod val="50000"/>
                  </a:schemeClr>
                </a:solidFill>
              </a:rPr>
              <a:t>110 providers completed the survey (</a:t>
            </a:r>
            <a:r>
              <a:rPr lang="en-US" sz="3200" i="1" dirty="0" smtClean="0">
                <a:solidFill>
                  <a:schemeClr val="accent3">
                    <a:lumMod val="50000"/>
                  </a:schemeClr>
                </a:solidFill>
              </a:rPr>
              <a:t>36% </a:t>
            </a:r>
            <a:r>
              <a:rPr lang="en-US" sz="3200" i="1" dirty="0">
                <a:solidFill>
                  <a:schemeClr val="accent3">
                    <a:lumMod val="50000"/>
                  </a:schemeClr>
                </a:solidFill>
              </a:rPr>
              <a:t>response-rate</a:t>
            </a:r>
            <a:r>
              <a:rPr lang="en-US" sz="3200" i="1" dirty="0" smtClean="0">
                <a:solidFill>
                  <a:schemeClr val="accent3">
                    <a:lumMod val="50000"/>
                  </a:schemeClr>
                </a:solidFill>
              </a:rPr>
              <a:t>) </a:t>
            </a:r>
            <a:endParaRPr lang="en-US" sz="3200" i="1" dirty="0">
              <a:solidFill>
                <a:schemeClr val="accent3">
                  <a:lumMod val="50000"/>
                </a:schemeClr>
              </a:solidFill>
            </a:endParaRPr>
          </a:p>
        </p:txBody>
      </p:sp>
      <p:graphicFrame>
        <p:nvGraphicFramePr>
          <p:cNvPr id="13" name="Table 12"/>
          <p:cNvGraphicFramePr>
            <a:graphicFrameLocks noGrp="1"/>
          </p:cNvGraphicFramePr>
          <p:nvPr>
            <p:extLst>
              <p:ext uri="{D42A27DB-BD31-4B8C-83A1-F6EECF244321}">
                <p14:modId xmlns:p14="http://schemas.microsoft.com/office/powerpoint/2010/main" val="440108723"/>
              </p:ext>
            </p:extLst>
          </p:nvPr>
        </p:nvGraphicFramePr>
        <p:xfrm>
          <a:off x="12793323" y="13574880"/>
          <a:ext cx="9638052" cy="3435095"/>
        </p:xfrm>
        <a:graphic>
          <a:graphicData uri="http://schemas.openxmlformats.org/drawingml/2006/table">
            <a:tbl>
              <a:tblPr firstRow="1" firstCol="1" bandRow="1">
                <a:tableStyleId>{5C22544A-7EE6-4342-B048-85BDC9FD1C3A}</a:tableStyleId>
              </a:tblPr>
              <a:tblGrid>
                <a:gridCol w="3992207"/>
                <a:gridCol w="1616770"/>
                <a:gridCol w="1628775"/>
                <a:gridCol w="2400300"/>
              </a:tblGrid>
              <a:tr h="0">
                <a:tc rowSpan="2">
                  <a:txBody>
                    <a:bodyPr/>
                    <a:lstStyle/>
                    <a:p>
                      <a:pPr marL="0" marR="0">
                        <a:lnSpc>
                          <a:spcPct val="115000"/>
                        </a:lnSpc>
                        <a:spcBef>
                          <a:spcPts val="0"/>
                        </a:spcBef>
                        <a:spcAft>
                          <a:spcPts val="0"/>
                        </a:spcAft>
                      </a:pPr>
                      <a:r>
                        <a:rPr lang="en-US" sz="2800" dirty="0">
                          <a:effectLst/>
                        </a:rPr>
                        <a:t>Phase of Care</a:t>
                      </a:r>
                      <a:endParaRPr lang="en-US" sz="4000" dirty="0">
                        <a:solidFill>
                          <a:srgbClr val="365F91"/>
                        </a:solidFill>
                        <a:effectLst/>
                        <a:latin typeface="Calibri"/>
                        <a:ea typeface="Calibri"/>
                        <a:cs typeface="Times New Roman"/>
                      </a:endParaRPr>
                    </a:p>
                  </a:txBody>
                  <a:tcPr marL="68580" marR="68580" marT="0" marB="0"/>
                </a:tc>
                <a:tc gridSpan="3">
                  <a:txBody>
                    <a:bodyPr/>
                    <a:lstStyle/>
                    <a:p>
                      <a:pPr marL="0" marR="0" algn="ctr">
                        <a:lnSpc>
                          <a:spcPct val="115000"/>
                        </a:lnSpc>
                        <a:spcBef>
                          <a:spcPts val="0"/>
                        </a:spcBef>
                        <a:spcAft>
                          <a:spcPts val="0"/>
                        </a:spcAft>
                      </a:pPr>
                      <a:r>
                        <a:rPr lang="en-US" sz="2800" dirty="0">
                          <a:effectLst/>
                        </a:rPr>
                        <a:t>Type of Visit</a:t>
                      </a:r>
                      <a:endParaRPr lang="en-US" sz="4000" dirty="0">
                        <a:solidFill>
                          <a:srgbClr val="365F91"/>
                        </a:solidFill>
                        <a:effectLst/>
                        <a:latin typeface="Calibri"/>
                        <a:ea typeface="Calibri"/>
                        <a:cs typeface="Times New Roman"/>
                      </a:endParaRPr>
                    </a:p>
                  </a:txBody>
                  <a:tcPr marL="68580" marR="68580" marT="0" marB="0"/>
                </a:tc>
                <a:tc hMerge="1">
                  <a:txBody>
                    <a:bodyPr/>
                    <a:lstStyle/>
                    <a:p>
                      <a:endParaRPr lang="en-US"/>
                    </a:p>
                  </a:txBody>
                  <a:tcPr/>
                </a:tc>
                <a:tc hMerge="1">
                  <a:txBody>
                    <a:bodyPr/>
                    <a:lstStyle/>
                    <a:p>
                      <a:endParaRPr lang="en-US"/>
                    </a:p>
                  </a:txBody>
                  <a:tcPr/>
                </a:tc>
              </a:tr>
              <a:tr h="0">
                <a:tc vMerge="1">
                  <a:txBody>
                    <a:bodyPr/>
                    <a:lstStyle/>
                    <a:p>
                      <a:endParaRPr lang="en-US"/>
                    </a:p>
                  </a:txBody>
                  <a:tcPr/>
                </a:tc>
                <a:tc>
                  <a:txBody>
                    <a:bodyPr/>
                    <a:lstStyle/>
                    <a:p>
                      <a:pPr marL="0" marR="0">
                        <a:lnSpc>
                          <a:spcPct val="115000"/>
                        </a:lnSpc>
                        <a:spcBef>
                          <a:spcPts val="0"/>
                        </a:spcBef>
                        <a:spcAft>
                          <a:spcPts val="0"/>
                        </a:spcAft>
                      </a:pPr>
                      <a:r>
                        <a:rPr lang="en-US" sz="2800" dirty="0">
                          <a:solidFill>
                            <a:schemeClr val="bg1"/>
                          </a:solidFill>
                          <a:effectLst/>
                        </a:rPr>
                        <a:t>Well (%)</a:t>
                      </a:r>
                      <a:endParaRPr lang="en-US" sz="4000" dirty="0">
                        <a:solidFill>
                          <a:schemeClr val="bg1"/>
                        </a:solidFill>
                        <a:effectLst/>
                        <a:latin typeface="Calibri"/>
                        <a:ea typeface="Calibri"/>
                        <a:cs typeface="Times New Roman"/>
                      </a:endParaRPr>
                    </a:p>
                  </a:txBody>
                  <a:tcPr marL="68580" marR="68580" marT="0" marB="0">
                    <a:solidFill>
                      <a:schemeClr val="accent1"/>
                    </a:solidFill>
                  </a:tcPr>
                </a:tc>
                <a:tc>
                  <a:txBody>
                    <a:bodyPr/>
                    <a:lstStyle/>
                    <a:p>
                      <a:pPr marL="0" marR="0">
                        <a:lnSpc>
                          <a:spcPct val="115000"/>
                        </a:lnSpc>
                        <a:spcBef>
                          <a:spcPts val="0"/>
                        </a:spcBef>
                        <a:spcAft>
                          <a:spcPts val="0"/>
                        </a:spcAft>
                      </a:pPr>
                      <a:r>
                        <a:rPr lang="en-US" sz="2800" dirty="0">
                          <a:solidFill>
                            <a:schemeClr val="bg1"/>
                          </a:solidFill>
                          <a:effectLst/>
                        </a:rPr>
                        <a:t>Sick (%)</a:t>
                      </a:r>
                      <a:endParaRPr lang="en-US" sz="4000" dirty="0">
                        <a:solidFill>
                          <a:schemeClr val="bg1"/>
                        </a:solidFill>
                        <a:effectLst/>
                        <a:latin typeface="Calibri"/>
                        <a:ea typeface="Calibri"/>
                        <a:cs typeface="Times New Roman"/>
                      </a:endParaRPr>
                    </a:p>
                  </a:txBody>
                  <a:tcPr marL="68580" marR="68580" marT="0" marB="0">
                    <a:solidFill>
                      <a:schemeClr val="accent1"/>
                    </a:solidFill>
                  </a:tcPr>
                </a:tc>
                <a:tc>
                  <a:txBody>
                    <a:bodyPr/>
                    <a:lstStyle/>
                    <a:p>
                      <a:pPr marL="0" marR="0">
                        <a:lnSpc>
                          <a:spcPct val="115000"/>
                        </a:lnSpc>
                        <a:spcBef>
                          <a:spcPts val="0"/>
                        </a:spcBef>
                        <a:spcAft>
                          <a:spcPts val="0"/>
                        </a:spcAft>
                      </a:pPr>
                      <a:r>
                        <a:rPr lang="en-US" sz="2800" dirty="0">
                          <a:solidFill>
                            <a:schemeClr val="bg1"/>
                          </a:solidFill>
                          <a:effectLst/>
                        </a:rPr>
                        <a:t>Follow up (%)</a:t>
                      </a:r>
                      <a:endParaRPr lang="en-US" sz="4000" dirty="0">
                        <a:solidFill>
                          <a:schemeClr val="bg1"/>
                        </a:solidFill>
                        <a:effectLst/>
                        <a:latin typeface="Calibri"/>
                        <a:ea typeface="Calibri"/>
                        <a:cs typeface="Times New Roman"/>
                      </a:endParaRPr>
                    </a:p>
                  </a:txBody>
                  <a:tcPr marL="68580" marR="68580" marT="0" marB="0">
                    <a:solidFill>
                      <a:schemeClr val="accent1"/>
                    </a:solidFill>
                  </a:tcPr>
                </a:tc>
              </a:tr>
              <a:tr h="0">
                <a:tc>
                  <a:txBody>
                    <a:bodyPr/>
                    <a:lstStyle/>
                    <a:p>
                      <a:pPr marL="0" marR="0">
                        <a:lnSpc>
                          <a:spcPct val="115000"/>
                        </a:lnSpc>
                        <a:spcBef>
                          <a:spcPts val="0"/>
                        </a:spcBef>
                        <a:spcAft>
                          <a:spcPts val="0"/>
                        </a:spcAft>
                      </a:pPr>
                      <a:r>
                        <a:rPr lang="en-US" sz="2800" dirty="0">
                          <a:effectLst/>
                        </a:rPr>
                        <a:t>Before seeing the patient</a:t>
                      </a:r>
                      <a:endParaRPr lang="en-US" sz="4000" dirty="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800" b="1" dirty="0">
                          <a:solidFill>
                            <a:schemeClr val="accent6">
                              <a:lumMod val="75000"/>
                            </a:schemeClr>
                          </a:solidFill>
                          <a:effectLst/>
                        </a:rPr>
                        <a:t>71 (</a:t>
                      </a:r>
                      <a:r>
                        <a:rPr lang="en-US" sz="2800" b="1" dirty="0" smtClean="0">
                          <a:solidFill>
                            <a:schemeClr val="accent6">
                              <a:lumMod val="75000"/>
                            </a:schemeClr>
                          </a:solidFill>
                          <a:effectLst/>
                        </a:rPr>
                        <a:t>69%)</a:t>
                      </a:r>
                      <a:endParaRPr lang="en-US" sz="4000" b="1" dirty="0">
                        <a:solidFill>
                          <a:schemeClr val="accent6">
                            <a:lumMod val="75000"/>
                          </a:schemeClr>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800" dirty="0">
                          <a:effectLst/>
                        </a:rPr>
                        <a:t>18 (</a:t>
                      </a:r>
                      <a:r>
                        <a:rPr lang="en-US" sz="2800" dirty="0" smtClean="0">
                          <a:effectLst/>
                        </a:rPr>
                        <a:t>17%)</a:t>
                      </a:r>
                      <a:endParaRPr lang="en-US" sz="4000" dirty="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800" b="1" dirty="0">
                          <a:solidFill>
                            <a:schemeClr val="accent6">
                              <a:lumMod val="75000"/>
                            </a:schemeClr>
                          </a:solidFill>
                          <a:effectLst/>
                        </a:rPr>
                        <a:t>78 (</a:t>
                      </a:r>
                      <a:r>
                        <a:rPr lang="en-US" sz="2800" b="1" dirty="0" smtClean="0">
                          <a:solidFill>
                            <a:schemeClr val="accent6">
                              <a:lumMod val="75000"/>
                            </a:schemeClr>
                          </a:solidFill>
                          <a:effectLst/>
                        </a:rPr>
                        <a:t>76%)</a:t>
                      </a:r>
                      <a:endParaRPr lang="en-US" sz="4000" b="1" dirty="0">
                        <a:solidFill>
                          <a:schemeClr val="accent6">
                            <a:lumMod val="75000"/>
                          </a:schemeClr>
                        </a:solidFill>
                        <a:effectLst/>
                        <a:latin typeface="Calibri"/>
                        <a:ea typeface="Calibri"/>
                        <a:cs typeface="Times New Roman"/>
                      </a:endParaRPr>
                    </a:p>
                  </a:txBody>
                  <a:tcPr marL="68580" marR="68580" marT="0" marB="0"/>
                </a:tc>
              </a:tr>
              <a:tr h="0">
                <a:tc>
                  <a:txBody>
                    <a:bodyPr/>
                    <a:lstStyle/>
                    <a:p>
                      <a:pPr marL="0" marR="0">
                        <a:lnSpc>
                          <a:spcPct val="115000"/>
                        </a:lnSpc>
                        <a:spcBef>
                          <a:spcPts val="0"/>
                        </a:spcBef>
                        <a:spcAft>
                          <a:spcPts val="0"/>
                        </a:spcAft>
                      </a:pPr>
                      <a:r>
                        <a:rPr lang="en-US" sz="2800" dirty="0">
                          <a:effectLst/>
                        </a:rPr>
                        <a:t>During the visit</a:t>
                      </a:r>
                      <a:endParaRPr lang="en-US" sz="4000" dirty="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800" dirty="0">
                          <a:effectLst/>
                        </a:rPr>
                        <a:t>32 (</a:t>
                      </a:r>
                      <a:r>
                        <a:rPr lang="en-US" sz="2800" dirty="0" smtClean="0">
                          <a:effectLst/>
                        </a:rPr>
                        <a:t>31%)</a:t>
                      </a:r>
                      <a:endParaRPr lang="en-US" sz="4000" dirty="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800" b="1" dirty="0">
                          <a:solidFill>
                            <a:schemeClr val="accent6">
                              <a:lumMod val="75000"/>
                            </a:schemeClr>
                          </a:solidFill>
                          <a:effectLst/>
                        </a:rPr>
                        <a:t>43 (</a:t>
                      </a:r>
                      <a:r>
                        <a:rPr lang="en-US" sz="2800" b="1" dirty="0" smtClean="0">
                          <a:solidFill>
                            <a:schemeClr val="accent6">
                              <a:lumMod val="75000"/>
                            </a:schemeClr>
                          </a:solidFill>
                          <a:effectLst/>
                        </a:rPr>
                        <a:t>42%)</a:t>
                      </a:r>
                      <a:endParaRPr lang="en-US" sz="4000" b="1" dirty="0">
                        <a:solidFill>
                          <a:schemeClr val="accent6">
                            <a:lumMod val="75000"/>
                          </a:schemeClr>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800" dirty="0">
                          <a:effectLst/>
                        </a:rPr>
                        <a:t>19 (</a:t>
                      </a:r>
                      <a:r>
                        <a:rPr lang="en-US" sz="2800" dirty="0" smtClean="0">
                          <a:effectLst/>
                        </a:rPr>
                        <a:t>18%)</a:t>
                      </a:r>
                      <a:endParaRPr lang="en-US" sz="4000" dirty="0">
                        <a:solidFill>
                          <a:srgbClr val="365F91"/>
                        </a:solidFill>
                        <a:effectLst/>
                        <a:latin typeface="Calibri"/>
                        <a:ea typeface="Calibri"/>
                        <a:cs typeface="Times New Roman"/>
                      </a:endParaRPr>
                    </a:p>
                  </a:txBody>
                  <a:tcPr marL="68580" marR="68580" marT="0" marB="0"/>
                </a:tc>
              </a:tr>
              <a:tr h="0">
                <a:tc>
                  <a:txBody>
                    <a:bodyPr/>
                    <a:lstStyle/>
                    <a:p>
                      <a:pPr marL="0" marR="0">
                        <a:lnSpc>
                          <a:spcPct val="115000"/>
                        </a:lnSpc>
                        <a:spcBef>
                          <a:spcPts val="0"/>
                        </a:spcBef>
                        <a:spcAft>
                          <a:spcPts val="0"/>
                        </a:spcAft>
                      </a:pPr>
                      <a:r>
                        <a:rPr lang="en-US" sz="2800" dirty="0">
                          <a:effectLst/>
                        </a:rPr>
                        <a:t>After visit summary</a:t>
                      </a:r>
                      <a:endParaRPr lang="en-US" sz="4000" dirty="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800" dirty="0">
                          <a:effectLst/>
                        </a:rPr>
                        <a:t>0 (</a:t>
                      </a:r>
                      <a:r>
                        <a:rPr lang="en-US" sz="2800" dirty="0" smtClean="0">
                          <a:effectLst/>
                        </a:rPr>
                        <a:t>0%)</a:t>
                      </a:r>
                      <a:endParaRPr lang="en-US" sz="4000" dirty="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800" dirty="0">
                          <a:effectLst/>
                        </a:rPr>
                        <a:t>0 (</a:t>
                      </a:r>
                      <a:r>
                        <a:rPr lang="en-US" sz="2800" dirty="0" smtClean="0">
                          <a:effectLst/>
                        </a:rPr>
                        <a:t>0%)</a:t>
                      </a:r>
                      <a:endParaRPr lang="en-US" sz="4000" dirty="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800" dirty="0">
                          <a:effectLst/>
                        </a:rPr>
                        <a:t>1 (</a:t>
                      </a:r>
                      <a:r>
                        <a:rPr lang="en-US" sz="2800" dirty="0" smtClean="0">
                          <a:effectLst/>
                        </a:rPr>
                        <a:t>1%)</a:t>
                      </a:r>
                      <a:endParaRPr lang="en-US" sz="4000" dirty="0">
                        <a:solidFill>
                          <a:srgbClr val="365F91"/>
                        </a:solidFill>
                        <a:effectLst/>
                        <a:latin typeface="Calibri"/>
                        <a:ea typeface="Calibri"/>
                        <a:cs typeface="Times New Roman"/>
                      </a:endParaRPr>
                    </a:p>
                  </a:txBody>
                  <a:tcPr marL="68580" marR="68580" marT="0" marB="0"/>
                </a:tc>
              </a:tr>
              <a:tr h="0">
                <a:tc>
                  <a:txBody>
                    <a:bodyPr/>
                    <a:lstStyle/>
                    <a:p>
                      <a:pPr marL="0" marR="0">
                        <a:lnSpc>
                          <a:spcPct val="115000"/>
                        </a:lnSpc>
                        <a:spcBef>
                          <a:spcPts val="0"/>
                        </a:spcBef>
                        <a:spcAft>
                          <a:spcPts val="0"/>
                        </a:spcAft>
                      </a:pPr>
                      <a:r>
                        <a:rPr lang="en-US" sz="2800" dirty="0">
                          <a:effectLst/>
                        </a:rPr>
                        <a:t>Weight management not considered in these visits</a:t>
                      </a:r>
                      <a:endParaRPr lang="en-US" sz="4000" dirty="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800" dirty="0">
                          <a:effectLst/>
                        </a:rPr>
                        <a:t>0 (</a:t>
                      </a:r>
                      <a:r>
                        <a:rPr lang="en-US" sz="2800" dirty="0" smtClean="0">
                          <a:effectLst/>
                        </a:rPr>
                        <a:t>0%)</a:t>
                      </a:r>
                      <a:endParaRPr lang="en-US" sz="4000" dirty="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800" b="1" dirty="0">
                          <a:solidFill>
                            <a:schemeClr val="accent6">
                              <a:lumMod val="75000"/>
                            </a:schemeClr>
                          </a:solidFill>
                          <a:effectLst/>
                        </a:rPr>
                        <a:t>42 (</a:t>
                      </a:r>
                      <a:r>
                        <a:rPr lang="en-US" sz="2800" b="1" dirty="0" smtClean="0">
                          <a:solidFill>
                            <a:schemeClr val="accent6">
                              <a:lumMod val="75000"/>
                            </a:schemeClr>
                          </a:solidFill>
                          <a:effectLst/>
                        </a:rPr>
                        <a:t>41%)</a:t>
                      </a:r>
                      <a:endParaRPr lang="en-US" sz="4000" b="1" dirty="0">
                        <a:solidFill>
                          <a:schemeClr val="accent6">
                            <a:lumMod val="75000"/>
                          </a:schemeClr>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800" dirty="0">
                          <a:effectLst/>
                        </a:rPr>
                        <a:t>1 (</a:t>
                      </a:r>
                      <a:r>
                        <a:rPr lang="en-US" sz="2800" dirty="0" smtClean="0">
                          <a:effectLst/>
                        </a:rPr>
                        <a:t>1%)</a:t>
                      </a:r>
                      <a:endParaRPr lang="en-US" sz="4000" dirty="0">
                        <a:solidFill>
                          <a:srgbClr val="365F91"/>
                        </a:solidFill>
                        <a:effectLst/>
                        <a:latin typeface="Calibri"/>
                        <a:ea typeface="Calibri"/>
                        <a:cs typeface="Times New Roman"/>
                      </a:endParaRPr>
                    </a:p>
                  </a:txBody>
                  <a:tcPr marL="68580" marR="68580" marT="0" marB="0"/>
                </a:tc>
              </a:tr>
            </a:tbl>
          </a:graphicData>
        </a:graphic>
      </p:graphicFrame>
      <p:sp>
        <p:nvSpPr>
          <p:cNvPr id="14" name="Rectangle 13"/>
          <p:cNvSpPr/>
          <p:nvPr/>
        </p:nvSpPr>
        <p:spPr>
          <a:xfrm>
            <a:off x="12732655" y="17764028"/>
            <a:ext cx="10527396" cy="3539430"/>
          </a:xfrm>
          <a:prstGeom prst="rect">
            <a:avLst/>
          </a:prstGeom>
        </p:spPr>
        <p:txBody>
          <a:bodyPr wrap="square">
            <a:spAutoFit/>
          </a:bodyPr>
          <a:lstStyle/>
          <a:p>
            <a:pPr marL="457200" indent="-457200">
              <a:buFont typeface="Arial" panose="020B0604020202020204" pitchFamily="34" charset="0"/>
              <a:buChar char="•"/>
            </a:pPr>
            <a:r>
              <a:rPr lang="en-US" sz="3200" dirty="0" smtClean="0"/>
              <a:t>44% of respondents reported concerns with relevance, accessibility and efficiency of institutional resources.</a:t>
            </a:r>
          </a:p>
          <a:p>
            <a:pPr marL="457200" indent="-457200">
              <a:buFont typeface="Arial" panose="020B0604020202020204" pitchFamily="34" charset="0"/>
              <a:buChar char="•"/>
            </a:pPr>
            <a:r>
              <a:rPr lang="en-US" sz="3200" dirty="0" smtClean="0"/>
              <a:t>No consensus on which factor was most important.</a:t>
            </a:r>
          </a:p>
          <a:p>
            <a:pPr marL="457200" indent="-457200">
              <a:buFont typeface="Arial" panose="020B0604020202020204" pitchFamily="34" charset="0"/>
              <a:buChar char="•"/>
            </a:pPr>
            <a:r>
              <a:rPr lang="en-US" sz="3200" dirty="0" smtClean="0"/>
              <a:t>9% of clinicians were unaware of institutional resources.</a:t>
            </a:r>
          </a:p>
          <a:p>
            <a:pPr marL="457200" indent="-457200">
              <a:buFont typeface="Arial" panose="020B0604020202020204" pitchFamily="34" charset="0"/>
              <a:buChar char="•"/>
            </a:pPr>
            <a:r>
              <a:rPr lang="en-US" sz="3200" dirty="0"/>
              <a:t>Almost 50% of respondents used the free text survey questions to report using other resources to provide education and management instructions</a:t>
            </a:r>
            <a:r>
              <a:rPr lang="en-US" sz="3200" dirty="0" smtClean="0"/>
              <a:t>.</a:t>
            </a:r>
          </a:p>
        </p:txBody>
      </p:sp>
      <p:sp>
        <p:nvSpPr>
          <p:cNvPr id="15" name="Rectangle 14"/>
          <p:cNvSpPr/>
          <p:nvPr/>
        </p:nvSpPr>
        <p:spPr>
          <a:xfrm>
            <a:off x="12632518" y="12758198"/>
            <a:ext cx="10291551" cy="658642"/>
          </a:xfrm>
          <a:prstGeom prst="rect">
            <a:avLst/>
          </a:prstGeom>
        </p:spPr>
        <p:txBody>
          <a:bodyPr wrap="square">
            <a:spAutoFit/>
          </a:bodyPr>
          <a:lstStyle/>
          <a:p>
            <a:pPr>
              <a:lnSpc>
                <a:spcPct val="115000"/>
              </a:lnSpc>
            </a:pPr>
            <a:r>
              <a:rPr lang="en-US" sz="3200" i="1" u="sng" dirty="0" smtClean="0">
                <a:solidFill>
                  <a:schemeClr val="accent2">
                    <a:lumMod val="75000"/>
                  </a:schemeClr>
                </a:solidFill>
              </a:rPr>
              <a:t>When is weight </a:t>
            </a:r>
            <a:r>
              <a:rPr lang="en-US" sz="3200" i="1" u="sng" dirty="0">
                <a:solidFill>
                  <a:schemeClr val="accent2">
                    <a:lumMod val="75000"/>
                  </a:schemeClr>
                </a:solidFill>
              </a:rPr>
              <a:t>management </a:t>
            </a:r>
            <a:r>
              <a:rPr lang="en-US" sz="3200" i="1" u="sng" dirty="0" smtClean="0">
                <a:solidFill>
                  <a:schemeClr val="accent2">
                    <a:lumMod val="75000"/>
                  </a:schemeClr>
                </a:solidFill>
              </a:rPr>
              <a:t>considered during encounters?</a:t>
            </a:r>
            <a:endParaRPr lang="en-US" sz="4400" i="1" u="sng" dirty="0">
              <a:solidFill>
                <a:schemeClr val="accent2">
                  <a:lumMod val="75000"/>
                </a:schemeClr>
              </a:solidFill>
              <a:ea typeface="Calibri"/>
              <a:cs typeface="Times New Roman"/>
            </a:endParaRPr>
          </a:p>
        </p:txBody>
      </p:sp>
      <p:sp>
        <p:nvSpPr>
          <p:cNvPr id="49" name="Rectangle 48"/>
          <p:cNvSpPr/>
          <p:nvPr/>
        </p:nvSpPr>
        <p:spPr>
          <a:xfrm>
            <a:off x="12721940" y="5203189"/>
            <a:ext cx="10538112" cy="584775"/>
          </a:xfrm>
          <a:prstGeom prst="rect">
            <a:avLst/>
          </a:prstGeom>
        </p:spPr>
        <p:txBody>
          <a:bodyPr wrap="square">
            <a:spAutoFit/>
          </a:bodyPr>
          <a:lstStyle/>
          <a:p>
            <a:r>
              <a:rPr lang="en-US" sz="3200" i="1" u="sng" dirty="0" smtClean="0">
                <a:solidFill>
                  <a:schemeClr val="accent2">
                    <a:lumMod val="75000"/>
                  </a:schemeClr>
                </a:solidFill>
              </a:rPr>
              <a:t>What role do clinicians report as part of obesity management?</a:t>
            </a:r>
            <a:endParaRPr lang="en-US" sz="3200" i="1" u="sng" dirty="0">
              <a:solidFill>
                <a:schemeClr val="accent2">
                  <a:lumMod val="75000"/>
                </a:schemeClr>
              </a:solidFill>
            </a:endParaRPr>
          </a:p>
        </p:txBody>
      </p:sp>
      <p:pic>
        <p:nvPicPr>
          <p:cNvPr id="53" name="Picture 52" descr="CHOP_Logo_Stacked.eps"/>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84558" y="503571"/>
            <a:ext cx="4079322" cy="1736240"/>
          </a:xfrm>
          <a:prstGeom prst="rect">
            <a:avLst/>
          </a:prstGeom>
        </p:spPr>
      </p:pic>
      <p:sp>
        <p:nvSpPr>
          <p:cNvPr id="55" name="Rectangle 54"/>
          <p:cNvSpPr/>
          <p:nvPr/>
        </p:nvSpPr>
        <p:spPr>
          <a:xfrm>
            <a:off x="658646" y="17106937"/>
            <a:ext cx="11457502" cy="658642"/>
          </a:xfrm>
          <a:prstGeom prst="rect">
            <a:avLst/>
          </a:prstGeom>
        </p:spPr>
        <p:txBody>
          <a:bodyPr wrap="square">
            <a:spAutoFit/>
          </a:bodyPr>
          <a:lstStyle/>
          <a:p>
            <a:pPr>
              <a:lnSpc>
                <a:spcPct val="115000"/>
              </a:lnSpc>
            </a:pPr>
            <a:r>
              <a:rPr lang="en-US" sz="3200" i="1" u="sng" dirty="0" smtClean="0">
                <a:solidFill>
                  <a:schemeClr val="accent2">
                    <a:lumMod val="75000"/>
                  </a:schemeClr>
                </a:solidFill>
              </a:rPr>
              <a:t>Survey question (example)</a:t>
            </a:r>
            <a:endParaRPr lang="en-US" sz="4400" i="1" u="sng" dirty="0">
              <a:solidFill>
                <a:schemeClr val="accent2">
                  <a:lumMod val="75000"/>
                </a:schemeClr>
              </a:solidFill>
              <a:ea typeface="Calibri"/>
              <a:cs typeface="Times New Roman"/>
            </a:endParaRPr>
          </a:p>
        </p:txBody>
      </p:sp>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3878" y="17938603"/>
            <a:ext cx="11657529" cy="28370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0" name="Rectangle 19"/>
          <p:cNvSpPr/>
          <p:nvPr/>
        </p:nvSpPr>
        <p:spPr>
          <a:xfrm>
            <a:off x="12721939" y="17011724"/>
            <a:ext cx="10202130" cy="658642"/>
          </a:xfrm>
          <a:prstGeom prst="rect">
            <a:avLst/>
          </a:prstGeom>
        </p:spPr>
        <p:txBody>
          <a:bodyPr wrap="square">
            <a:spAutoFit/>
          </a:bodyPr>
          <a:lstStyle/>
          <a:p>
            <a:pPr>
              <a:lnSpc>
                <a:spcPct val="115000"/>
              </a:lnSpc>
            </a:pPr>
            <a:r>
              <a:rPr lang="en-US" sz="3200" i="1" u="sng" dirty="0" smtClean="0">
                <a:solidFill>
                  <a:schemeClr val="accent2">
                    <a:lumMod val="75000"/>
                  </a:schemeClr>
                </a:solidFill>
              </a:rPr>
              <a:t>What are clinicians perceptions of institutional resources?</a:t>
            </a:r>
            <a:endParaRPr lang="en-US" sz="4400" i="1" u="sng" dirty="0">
              <a:solidFill>
                <a:schemeClr val="accent2">
                  <a:lumMod val="75000"/>
                </a:schemeClr>
              </a:solidFill>
              <a:ea typeface="Calibri"/>
              <a:cs typeface="Times New Roman"/>
            </a:endParaRPr>
          </a:p>
        </p:txBody>
      </p:sp>
      <p:sp>
        <p:nvSpPr>
          <p:cNvPr id="61" name="Rectangle 60"/>
          <p:cNvSpPr/>
          <p:nvPr/>
        </p:nvSpPr>
        <p:spPr>
          <a:xfrm>
            <a:off x="23412452" y="5203188"/>
            <a:ext cx="10538112" cy="584775"/>
          </a:xfrm>
          <a:prstGeom prst="rect">
            <a:avLst/>
          </a:prstGeom>
        </p:spPr>
        <p:txBody>
          <a:bodyPr wrap="square">
            <a:spAutoFit/>
          </a:bodyPr>
          <a:lstStyle/>
          <a:p>
            <a:r>
              <a:rPr lang="en-US" sz="3200" i="1" u="sng" dirty="0" smtClean="0">
                <a:solidFill>
                  <a:schemeClr val="accent2">
                    <a:lumMod val="75000"/>
                  </a:schemeClr>
                </a:solidFill>
              </a:rPr>
              <a:t>Physicians’ perceptions of obesity management</a:t>
            </a:r>
            <a:endParaRPr lang="en-US" sz="3200" i="1" u="sng" dirty="0">
              <a:solidFill>
                <a:schemeClr val="accent2">
                  <a:lumMod val="75000"/>
                </a:schemeClr>
              </a:solidFill>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4798</TotalTime>
  <Words>794</Words>
  <Application>Microsoft Macintosh PowerPoint</Application>
  <PresentationFormat>Custom</PresentationFormat>
  <Paragraphs>164</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Childrens Hospital of Philadelphia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Children's Hospital of Phila</dc:creator>
  <cp:lastModifiedBy>Palakshappa, Deepak</cp:lastModifiedBy>
  <cp:revision>223</cp:revision>
  <cp:lastPrinted>2014-04-18T18:31:07Z</cp:lastPrinted>
  <dcterms:created xsi:type="dcterms:W3CDTF">2012-03-01T19:01:14Z</dcterms:created>
  <dcterms:modified xsi:type="dcterms:W3CDTF">2015-10-16T18:59:33Z</dcterms:modified>
</cp:coreProperties>
</file>