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32918400" cy="21945600"/>
  <p:notesSz cx="7023100" cy="9309100"/>
  <p:defaultTextStyle>
    <a:defPPr>
      <a:defRPr lang="en-US"/>
    </a:defPPr>
    <a:lvl1pPr marL="0" algn="l" defTabSz="1645886" rtl="0" eaLnBrk="1" latinLnBrk="0" hangingPunct="1">
      <a:defRPr sz="6500" kern="1200">
        <a:solidFill>
          <a:schemeClr val="tx1"/>
        </a:solidFill>
        <a:latin typeface="+mn-lt"/>
        <a:ea typeface="+mn-ea"/>
        <a:cs typeface="+mn-cs"/>
      </a:defRPr>
    </a:lvl1pPr>
    <a:lvl2pPr marL="1645886" algn="l" defTabSz="1645886" rtl="0" eaLnBrk="1" latinLnBrk="0" hangingPunct="1">
      <a:defRPr sz="6500" kern="1200">
        <a:solidFill>
          <a:schemeClr val="tx1"/>
        </a:solidFill>
        <a:latin typeface="+mn-lt"/>
        <a:ea typeface="+mn-ea"/>
        <a:cs typeface="+mn-cs"/>
      </a:defRPr>
    </a:lvl2pPr>
    <a:lvl3pPr marL="3291771" algn="l" defTabSz="1645886" rtl="0" eaLnBrk="1" latinLnBrk="0" hangingPunct="1">
      <a:defRPr sz="6500" kern="1200">
        <a:solidFill>
          <a:schemeClr val="tx1"/>
        </a:solidFill>
        <a:latin typeface="+mn-lt"/>
        <a:ea typeface="+mn-ea"/>
        <a:cs typeface="+mn-cs"/>
      </a:defRPr>
    </a:lvl3pPr>
    <a:lvl4pPr marL="4937657" algn="l" defTabSz="1645886" rtl="0" eaLnBrk="1" latinLnBrk="0" hangingPunct="1">
      <a:defRPr sz="6500" kern="1200">
        <a:solidFill>
          <a:schemeClr val="tx1"/>
        </a:solidFill>
        <a:latin typeface="+mn-lt"/>
        <a:ea typeface="+mn-ea"/>
        <a:cs typeface="+mn-cs"/>
      </a:defRPr>
    </a:lvl4pPr>
    <a:lvl5pPr marL="6583543" algn="l" defTabSz="1645886" rtl="0" eaLnBrk="1" latinLnBrk="0" hangingPunct="1">
      <a:defRPr sz="6500" kern="1200">
        <a:solidFill>
          <a:schemeClr val="tx1"/>
        </a:solidFill>
        <a:latin typeface="+mn-lt"/>
        <a:ea typeface="+mn-ea"/>
        <a:cs typeface="+mn-cs"/>
      </a:defRPr>
    </a:lvl5pPr>
    <a:lvl6pPr marL="8229428" algn="l" defTabSz="1645886" rtl="0" eaLnBrk="1" latinLnBrk="0" hangingPunct="1">
      <a:defRPr sz="6500" kern="1200">
        <a:solidFill>
          <a:schemeClr val="tx1"/>
        </a:solidFill>
        <a:latin typeface="+mn-lt"/>
        <a:ea typeface="+mn-ea"/>
        <a:cs typeface="+mn-cs"/>
      </a:defRPr>
    </a:lvl6pPr>
    <a:lvl7pPr marL="9875314" algn="l" defTabSz="1645886" rtl="0" eaLnBrk="1" latinLnBrk="0" hangingPunct="1">
      <a:defRPr sz="6500" kern="1200">
        <a:solidFill>
          <a:schemeClr val="tx1"/>
        </a:solidFill>
        <a:latin typeface="+mn-lt"/>
        <a:ea typeface="+mn-ea"/>
        <a:cs typeface="+mn-cs"/>
      </a:defRPr>
    </a:lvl7pPr>
    <a:lvl8pPr marL="11521200" algn="l" defTabSz="1645886" rtl="0" eaLnBrk="1" latinLnBrk="0" hangingPunct="1">
      <a:defRPr sz="6500" kern="1200">
        <a:solidFill>
          <a:schemeClr val="tx1"/>
        </a:solidFill>
        <a:latin typeface="+mn-lt"/>
        <a:ea typeface="+mn-ea"/>
        <a:cs typeface="+mn-cs"/>
      </a:defRPr>
    </a:lvl8pPr>
    <a:lvl9pPr marL="13167086" algn="l" defTabSz="1645886" rtl="0" eaLnBrk="1" latinLnBrk="0" hangingPunct="1">
      <a:defRPr sz="6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3968" autoAdjust="0"/>
  </p:normalViewPr>
  <p:slideViewPr>
    <p:cSldViewPr snapToGrid="0" snapToObjects="1">
      <p:cViewPr>
        <p:scale>
          <a:sx n="33" d="100"/>
          <a:sy n="33" d="100"/>
        </p:scale>
        <p:origin x="-2052" y="-162"/>
      </p:cViewPr>
      <p:guideLst>
        <p:guide orient="horz" pos="691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hop.edu\personalshare\hd9\MichelJ\Documents\Healthy%20Weight%20Initiative\HWI_metric1_2014_4_1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hop.edu\personalshare\HD9\MichelJ\Documents\Healthy%20Weight%20Initiative\HWI_metric1_2014_4_18.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hop.edu\personalshare\HD9\MichelJ\Documents\Healthy%20Weight%20Initiative\HWI_metric1_2014_4_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2"/>
          <c:order val="0"/>
          <c:tx>
            <c:v>Obese</c:v>
          </c:tx>
          <c:invertIfNegative val="0"/>
          <c:cat>
            <c:numRef>
              <c:f>Transposed!$E$3:$E$32</c:f>
              <c:numCache>
                <c:formatCode>General</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cat>
          <c:val>
            <c:numRef>
              <c:f>Transposed!$AR$3:$AR$32</c:f>
              <c:numCache>
                <c:formatCode>General</c:formatCode>
                <c:ptCount val="30"/>
                <c:pt idx="0">
                  <c:v>690</c:v>
                </c:pt>
                <c:pt idx="1">
                  <c:v>420</c:v>
                </c:pt>
                <c:pt idx="2">
                  <c:v>2187</c:v>
                </c:pt>
                <c:pt idx="3">
                  <c:v>965</c:v>
                </c:pt>
                <c:pt idx="4">
                  <c:v>442</c:v>
                </c:pt>
                <c:pt idx="5">
                  <c:v>1583</c:v>
                </c:pt>
                <c:pt idx="6">
                  <c:v>829</c:v>
                </c:pt>
                <c:pt idx="7">
                  <c:v>1254</c:v>
                </c:pt>
                <c:pt idx="8">
                  <c:v>539</c:v>
                </c:pt>
                <c:pt idx="9">
                  <c:v>838</c:v>
                </c:pt>
                <c:pt idx="10">
                  <c:v>708</c:v>
                </c:pt>
                <c:pt idx="11">
                  <c:v>772</c:v>
                </c:pt>
                <c:pt idx="12">
                  <c:v>735</c:v>
                </c:pt>
                <c:pt idx="13">
                  <c:v>1233</c:v>
                </c:pt>
                <c:pt idx="14">
                  <c:v>600</c:v>
                </c:pt>
                <c:pt idx="15">
                  <c:v>66</c:v>
                </c:pt>
                <c:pt idx="16">
                  <c:v>1181</c:v>
                </c:pt>
                <c:pt idx="17">
                  <c:v>1359</c:v>
                </c:pt>
                <c:pt idx="18">
                  <c:v>753</c:v>
                </c:pt>
                <c:pt idx="19">
                  <c:v>623</c:v>
                </c:pt>
                <c:pt idx="20">
                  <c:v>670</c:v>
                </c:pt>
                <c:pt idx="21">
                  <c:v>815</c:v>
                </c:pt>
                <c:pt idx="22">
                  <c:v>2190</c:v>
                </c:pt>
                <c:pt idx="23">
                  <c:v>1582</c:v>
                </c:pt>
                <c:pt idx="24">
                  <c:v>416</c:v>
                </c:pt>
                <c:pt idx="25">
                  <c:v>714</c:v>
                </c:pt>
                <c:pt idx="26">
                  <c:v>1093</c:v>
                </c:pt>
                <c:pt idx="27">
                  <c:v>1452</c:v>
                </c:pt>
                <c:pt idx="28">
                  <c:v>938</c:v>
                </c:pt>
                <c:pt idx="29">
                  <c:v>804</c:v>
                </c:pt>
              </c:numCache>
            </c:numRef>
          </c:val>
        </c:ser>
        <c:ser>
          <c:idx val="1"/>
          <c:order val="1"/>
          <c:tx>
            <c:v>Overweight</c:v>
          </c:tx>
          <c:invertIfNegative val="0"/>
          <c:cat>
            <c:numRef>
              <c:f>Transposed!$E$3:$E$32</c:f>
              <c:numCache>
                <c:formatCode>General</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cat>
          <c:val>
            <c:numRef>
              <c:f>Transposed!$K$3:$K$32</c:f>
              <c:numCache>
                <c:formatCode>General</c:formatCode>
                <c:ptCount val="30"/>
                <c:pt idx="0">
                  <c:v>982</c:v>
                </c:pt>
                <c:pt idx="1">
                  <c:v>536</c:v>
                </c:pt>
                <c:pt idx="2">
                  <c:v>1852</c:v>
                </c:pt>
                <c:pt idx="3">
                  <c:v>1632</c:v>
                </c:pt>
                <c:pt idx="4">
                  <c:v>743</c:v>
                </c:pt>
                <c:pt idx="5">
                  <c:v>1817</c:v>
                </c:pt>
                <c:pt idx="6">
                  <c:v>965</c:v>
                </c:pt>
                <c:pt idx="7">
                  <c:v>1278</c:v>
                </c:pt>
                <c:pt idx="8">
                  <c:v>916</c:v>
                </c:pt>
                <c:pt idx="9">
                  <c:v>1683</c:v>
                </c:pt>
                <c:pt idx="10">
                  <c:v>1203</c:v>
                </c:pt>
                <c:pt idx="11">
                  <c:v>1249</c:v>
                </c:pt>
                <c:pt idx="12">
                  <c:v>904</c:v>
                </c:pt>
                <c:pt idx="13">
                  <c:v>1070</c:v>
                </c:pt>
                <c:pt idx="14">
                  <c:v>808</c:v>
                </c:pt>
                <c:pt idx="15">
                  <c:v>47</c:v>
                </c:pt>
                <c:pt idx="16">
                  <c:v>1258</c:v>
                </c:pt>
                <c:pt idx="17">
                  <c:v>1636</c:v>
                </c:pt>
                <c:pt idx="18">
                  <c:v>1168</c:v>
                </c:pt>
                <c:pt idx="19">
                  <c:v>873</c:v>
                </c:pt>
                <c:pt idx="20">
                  <c:v>1212</c:v>
                </c:pt>
                <c:pt idx="21">
                  <c:v>1030</c:v>
                </c:pt>
                <c:pt idx="22">
                  <c:v>1975</c:v>
                </c:pt>
                <c:pt idx="23">
                  <c:v>1698</c:v>
                </c:pt>
                <c:pt idx="24">
                  <c:v>452</c:v>
                </c:pt>
                <c:pt idx="25">
                  <c:v>949</c:v>
                </c:pt>
                <c:pt idx="26">
                  <c:v>1335</c:v>
                </c:pt>
                <c:pt idx="27">
                  <c:v>1351</c:v>
                </c:pt>
                <c:pt idx="28">
                  <c:v>1308</c:v>
                </c:pt>
                <c:pt idx="29">
                  <c:v>1041</c:v>
                </c:pt>
              </c:numCache>
            </c:numRef>
          </c:val>
        </c:ser>
        <c:ser>
          <c:idx val="0"/>
          <c:order val="2"/>
          <c:tx>
            <c:v>Healthy Weight</c:v>
          </c:tx>
          <c:invertIfNegative val="0"/>
          <c:cat>
            <c:numRef>
              <c:f>Transposed!$E$3:$E$32</c:f>
              <c:numCache>
                <c:formatCode>General</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cat>
          <c:val>
            <c:numRef>
              <c:f>Transposed!$A$3:$A$32</c:f>
              <c:numCache>
                <c:formatCode>General</c:formatCode>
                <c:ptCount val="30"/>
                <c:pt idx="0">
                  <c:v>4097</c:v>
                </c:pt>
                <c:pt idx="1">
                  <c:v>1933</c:v>
                </c:pt>
                <c:pt idx="2">
                  <c:v>6491</c:v>
                </c:pt>
                <c:pt idx="3">
                  <c:v>7652</c:v>
                </c:pt>
                <c:pt idx="4">
                  <c:v>3701</c:v>
                </c:pt>
                <c:pt idx="5">
                  <c:v>8031</c:v>
                </c:pt>
                <c:pt idx="6">
                  <c:v>3665</c:v>
                </c:pt>
                <c:pt idx="7">
                  <c:v>4346</c:v>
                </c:pt>
                <c:pt idx="8">
                  <c:v>5456</c:v>
                </c:pt>
                <c:pt idx="9">
                  <c:v>8663</c:v>
                </c:pt>
                <c:pt idx="10">
                  <c:v>5398</c:v>
                </c:pt>
                <c:pt idx="11">
                  <c:v>5052</c:v>
                </c:pt>
                <c:pt idx="12">
                  <c:v>3359</c:v>
                </c:pt>
                <c:pt idx="13">
                  <c:v>4503</c:v>
                </c:pt>
                <c:pt idx="14">
                  <c:v>3688</c:v>
                </c:pt>
                <c:pt idx="15">
                  <c:v>112</c:v>
                </c:pt>
                <c:pt idx="16">
                  <c:v>4579</c:v>
                </c:pt>
                <c:pt idx="17">
                  <c:v>6283</c:v>
                </c:pt>
                <c:pt idx="18">
                  <c:v>5208</c:v>
                </c:pt>
                <c:pt idx="19">
                  <c:v>3603</c:v>
                </c:pt>
                <c:pt idx="20">
                  <c:v>6515</c:v>
                </c:pt>
                <c:pt idx="21">
                  <c:v>3527</c:v>
                </c:pt>
                <c:pt idx="22">
                  <c:v>6117</c:v>
                </c:pt>
                <c:pt idx="23">
                  <c:v>5603</c:v>
                </c:pt>
                <c:pt idx="24">
                  <c:v>1622</c:v>
                </c:pt>
                <c:pt idx="25">
                  <c:v>3755</c:v>
                </c:pt>
                <c:pt idx="26">
                  <c:v>5976</c:v>
                </c:pt>
                <c:pt idx="27">
                  <c:v>5460</c:v>
                </c:pt>
                <c:pt idx="28">
                  <c:v>6178</c:v>
                </c:pt>
                <c:pt idx="29">
                  <c:v>4648</c:v>
                </c:pt>
              </c:numCache>
            </c:numRef>
          </c:val>
        </c:ser>
        <c:dLbls>
          <c:showLegendKey val="0"/>
          <c:showVal val="0"/>
          <c:showCatName val="0"/>
          <c:showSerName val="0"/>
          <c:showPercent val="0"/>
          <c:showBubbleSize val="0"/>
        </c:dLbls>
        <c:gapWidth val="150"/>
        <c:overlap val="100"/>
        <c:axId val="86784256"/>
        <c:axId val="86786432"/>
      </c:barChart>
      <c:catAx>
        <c:axId val="86784256"/>
        <c:scaling>
          <c:orientation val="minMax"/>
        </c:scaling>
        <c:delete val="0"/>
        <c:axPos val="b"/>
        <c:title>
          <c:tx>
            <c:rich>
              <a:bodyPr/>
              <a:lstStyle/>
              <a:p>
                <a:pPr>
                  <a:defRPr/>
                </a:pPr>
                <a:r>
                  <a:rPr lang="en-US" dirty="0" smtClean="0"/>
                  <a:t>Care </a:t>
                </a:r>
                <a:r>
                  <a:rPr lang="en-US" dirty="0"/>
                  <a:t>Network </a:t>
                </a:r>
                <a:r>
                  <a:rPr lang="en-US" dirty="0" smtClean="0"/>
                  <a:t>Sites (30 sites)</a:t>
                </a:r>
                <a:endParaRPr lang="en-US" dirty="0"/>
              </a:p>
            </c:rich>
          </c:tx>
          <c:layout/>
          <c:overlay val="0"/>
        </c:title>
        <c:numFmt formatCode="General" sourceLinked="1"/>
        <c:majorTickMark val="out"/>
        <c:minorTickMark val="none"/>
        <c:tickLblPos val="nextTo"/>
        <c:crossAx val="86786432"/>
        <c:crosses val="autoZero"/>
        <c:auto val="1"/>
        <c:lblAlgn val="ctr"/>
        <c:lblOffset val="100"/>
        <c:noMultiLvlLbl val="0"/>
      </c:catAx>
      <c:valAx>
        <c:axId val="86786432"/>
        <c:scaling>
          <c:orientation val="minMax"/>
        </c:scaling>
        <c:delete val="0"/>
        <c:axPos val="l"/>
        <c:majorGridlines/>
        <c:numFmt formatCode="0%" sourceLinked="1"/>
        <c:majorTickMark val="out"/>
        <c:minorTickMark val="none"/>
        <c:tickLblPos val="nextTo"/>
        <c:crossAx val="86784256"/>
        <c:crosses val="autoZero"/>
        <c:crossBetween val="between"/>
      </c:valAx>
    </c:plotArea>
    <c:legend>
      <c:legendPos val="r"/>
      <c:layout>
        <c:manualLayout>
          <c:xMode val="edge"/>
          <c:yMode val="edge"/>
          <c:x val="0.80136883341014986"/>
          <c:y val="8.8796261112101996E-2"/>
          <c:w val="0.19863116658985"/>
          <c:h val="0.29714310086777146"/>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2"/>
          <c:order val="0"/>
          <c:tx>
            <c:v>Documented Obese</c:v>
          </c:tx>
          <c:invertIfNegative val="0"/>
          <c:cat>
            <c:numRef>
              <c:f>Transposed!$E$3:$E$32</c:f>
              <c:numCache>
                <c:formatCode>General</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cat>
          <c:val>
            <c:numRef>
              <c:f>Transposed!$C$3:$C$32</c:f>
              <c:numCache>
                <c:formatCode>General</c:formatCode>
                <c:ptCount val="30"/>
                <c:pt idx="0">
                  <c:v>380</c:v>
                </c:pt>
                <c:pt idx="1">
                  <c:v>317</c:v>
                </c:pt>
                <c:pt idx="2">
                  <c:v>610</c:v>
                </c:pt>
                <c:pt idx="3">
                  <c:v>314</c:v>
                </c:pt>
                <c:pt idx="4">
                  <c:v>261</c:v>
                </c:pt>
                <c:pt idx="5">
                  <c:v>833</c:v>
                </c:pt>
                <c:pt idx="6">
                  <c:v>445</c:v>
                </c:pt>
                <c:pt idx="7">
                  <c:v>686</c:v>
                </c:pt>
                <c:pt idx="8">
                  <c:v>403</c:v>
                </c:pt>
                <c:pt idx="9">
                  <c:v>499</c:v>
                </c:pt>
                <c:pt idx="10">
                  <c:v>295</c:v>
                </c:pt>
                <c:pt idx="11">
                  <c:v>369</c:v>
                </c:pt>
                <c:pt idx="12">
                  <c:v>231</c:v>
                </c:pt>
                <c:pt idx="13">
                  <c:v>626</c:v>
                </c:pt>
                <c:pt idx="14">
                  <c:v>310</c:v>
                </c:pt>
                <c:pt idx="15">
                  <c:v>31</c:v>
                </c:pt>
                <c:pt idx="16">
                  <c:v>512</c:v>
                </c:pt>
                <c:pt idx="17">
                  <c:v>1197</c:v>
                </c:pt>
                <c:pt idx="18">
                  <c:v>300</c:v>
                </c:pt>
                <c:pt idx="19">
                  <c:v>444</c:v>
                </c:pt>
                <c:pt idx="20">
                  <c:v>449</c:v>
                </c:pt>
                <c:pt idx="21">
                  <c:v>669</c:v>
                </c:pt>
                <c:pt idx="22">
                  <c:v>754</c:v>
                </c:pt>
                <c:pt idx="23">
                  <c:v>927</c:v>
                </c:pt>
                <c:pt idx="24">
                  <c:v>337</c:v>
                </c:pt>
                <c:pt idx="25">
                  <c:v>564</c:v>
                </c:pt>
                <c:pt idx="26">
                  <c:v>375</c:v>
                </c:pt>
                <c:pt idx="27">
                  <c:v>417</c:v>
                </c:pt>
                <c:pt idx="28">
                  <c:v>689</c:v>
                </c:pt>
                <c:pt idx="29">
                  <c:v>411</c:v>
                </c:pt>
              </c:numCache>
            </c:numRef>
          </c:val>
        </c:ser>
        <c:ser>
          <c:idx val="3"/>
          <c:order val="1"/>
          <c:tx>
            <c:v>Undocumented Obese</c:v>
          </c:tx>
          <c:invertIfNegative val="0"/>
          <c:cat>
            <c:numRef>
              <c:f>Transposed!$E$3:$E$32</c:f>
              <c:numCache>
                <c:formatCode>General</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cat>
          <c:val>
            <c:numRef>
              <c:f>Transposed!$AW$3:$AW$32</c:f>
              <c:numCache>
                <c:formatCode>General</c:formatCode>
                <c:ptCount val="30"/>
                <c:pt idx="0">
                  <c:v>310</c:v>
                </c:pt>
                <c:pt idx="1">
                  <c:v>103</c:v>
                </c:pt>
                <c:pt idx="2">
                  <c:v>1577</c:v>
                </c:pt>
                <c:pt idx="3">
                  <c:v>651</c:v>
                </c:pt>
                <c:pt idx="4">
                  <c:v>181</c:v>
                </c:pt>
                <c:pt idx="5">
                  <c:v>750</c:v>
                </c:pt>
                <c:pt idx="6">
                  <c:v>384</c:v>
                </c:pt>
                <c:pt idx="7">
                  <c:v>568</c:v>
                </c:pt>
                <c:pt idx="8">
                  <c:v>136</c:v>
                </c:pt>
                <c:pt idx="9">
                  <c:v>339</c:v>
                </c:pt>
                <c:pt idx="10">
                  <c:v>413</c:v>
                </c:pt>
                <c:pt idx="11">
                  <c:v>403</c:v>
                </c:pt>
                <c:pt idx="12">
                  <c:v>504</c:v>
                </c:pt>
                <c:pt idx="13">
                  <c:v>607</c:v>
                </c:pt>
                <c:pt idx="14">
                  <c:v>290</c:v>
                </c:pt>
                <c:pt idx="15">
                  <c:v>35</c:v>
                </c:pt>
                <c:pt idx="16">
                  <c:v>669</c:v>
                </c:pt>
                <c:pt idx="17">
                  <c:v>162</c:v>
                </c:pt>
                <c:pt idx="18">
                  <c:v>453</c:v>
                </c:pt>
                <c:pt idx="19">
                  <c:v>179</c:v>
                </c:pt>
                <c:pt idx="20">
                  <c:v>221</c:v>
                </c:pt>
                <c:pt idx="21">
                  <c:v>146</c:v>
                </c:pt>
                <c:pt idx="22">
                  <c:v>1436</c:v>
                </c:pt>
                <c:pt idx="23">
                  <c:v>655</c:v>
                </c:pt>
                <c:pt idx="24">
                  <c:v>79</c:v>
                </c:pt>
                <c:pt idx="25">
                  <c:v>150</c:v>
                </c:pt>
                <c:pt idx="26">
                  <c:v>718</c:v>
                </c:pt>
                <c:pt idx="27">
                  <c:v>1035</c:v>
                </c:pt>
                <c:pt idx="28">
                  <c:v>249</c:v>
                </c:pt>
                <c:pt idx="29">
                  <c:v>393</c:v>
                </c:pt>
              </c:numCache>
            </c:numRef>
          </c:val>
        </c:ser>
        <c:dLbls>
          <c:showLegendKey val="0"/>
          <c:showVal val="0"/>
          <c:showCatName val="0"/>
          <c:showSerName val="0"/>
          <c:showPercent val="0"/>
          <c:showBubbleSize val="0"/>
        </c:dLbls>
        <c:gapWidth val="150"/>
        <c:overlap val="100"/>
        <c:axId val="86823680"/>
        <c:axId val="86825600"/>
      </c:barChart>
      <c:catAx>
        <c:axId val="86823680"/>
        <c:scaling>
          <c:orientation val="minMax"/>
        </c:scaling>
        <c:delete val="0"/>
        <c:axPos val="b"/>
        <c:title>
          <c:tx>
            <c:rich>
              <a:bodyPr/>
              <a:lstStyle/>
              <a:p>
                <a:pPr>
                  <a:defRPr/>
                </a:pPr>
                <a:r>
                  <a:rPr lang="en-US"/>
                  <a:t>Care Network Sites</a:t>
                </a:r>
              </a:p>
            </c:rich>
          </c:tx>
          <c:layout/>
          <c:overlay val="0"/>
        </c:title>
        <c:numFmt formatCode="General" sourceLinked="1"/>
        <c:majorTickMark val="out"/>
        <c:minorTickMark val="none"/>
        <c:tickLblPos val="nextTo"/>
        <c:crossAx val="86825600"/>
        <c:crosses val="autoZero"/>
        <c:auto val="1"/>
        <c:lblAlgn val="ctr"/>
        <c:lblOffset val="100"/>
        <c:noMultiLvlLbl val="0"/>
      </c:catAx>
      <c:valAx>
        <c:axId val="86825600"/>
        <c:scaling>
          <c:orientation val="minMax"/>
        </c:scaling>
        <c:delete val="0"/>
        <c:axPos val="l"/>
        <c:majorGridlines/>
        <c:numFmt formatCode="0%" sourceLinked="1"/>
        <c:majorTickMark val="out"/>
        <c:minorTickMark val="none"/>
        <c:tickLblPos val="nextTo"/>
        <c:crossAx val="8682368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1"/>
          <c:order val="0"/>
          <c:tx>
            <c:v>Documented Overweight</c:v>
          </c:tx>
          <c:invertIfNegative val="0"/>
          <c:cat>
            <c:numRef>
              <c:f>Transposed!$E$3:$E$32</c:f>
              <c:numCache>
                <c:formatCode>General</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cat>
          <c:val>
            <c:numRef>
              <c:f>Transposed!$P$3:$P$32</c:f>
              <c:numCache>
                <c:formatCode>General</c:formatCode>
                <c:ptCount val="30"/>
                <c:pt idx="0">
                  <c:v>29</c:v>
                </c:pt>
                <c:pt idx="1">
                  <c:v>9</c:v>
                </c:pt>
                <c:pt idx="2">
                  <c:v>290</c:v>
                </c:pt>
                <c:pt idx="3">
                  <c:v>605</c:v>
                </c:pt>
                <c:pt idx="4">
                  <c:v>12</c:v>
                </c:pt>
                <c:pt idx="5">
                  <c:v>137</c:v>
                </c:pt>
                <c:pt idx="6">
                  <c:v>167</c:v>
                </c:pt>
                <c:pt idx="7">
                  <c:v>32</c:v>
                </c:pt>
                <c:pt idx="8">
                  <c:v>49</c:v>
                </c:pt>
                <c:pt idx="9">
                  <c:v>233</c:v>
                </c:pt>
                <c:pt idx="10">
                  <c:v>448</c:v>
                </c:pt>
                <c:pt idx="11">
                  <c:v>205</c:v>
                </c:pt>
                <c:pt idx="12">
                  <c:v>405</c:v>
                </c:pt>
                <c:pt idx="13">
                  <c:v>98</c:v>
                </c:pt>
                <c:pt idx="14">
                  <c:v>17</c:v>
                </c:pt>
                <c:pt idx="15">
                  <c:v>7</c:v>
                </c:pt>
                <c:pt idx="16">
                  <c:v>63</c:v>
                </c:pt>
                <c:pt idx="17">
                  <c:v>24</c:v>
                </c:pt>
                <c:pt idx="18">
                  <c:v>362</c:v>
                </c:pt>
                <c:pt idx="19">
                  <c:v>17</c:v>
                </c:pt>
                <c:pt idx="20">
                  <c:v>58</c:v>
                </c:pt>
                <c:pt idx="21">
                  <c:v>5</c:v>
                </c:pt>
                <c:pt idx="22">
                  <c:v>174</c:v>
                </c:pt>
                <c:pt idx="23">
                  <c:v>363</c:v>
                </c:pt>
                <c:pt idx="24">
                  <c:v>12</c:v>
                </c:pt>
                <c:pt idx="25">
                  <c:v>17</c:v>
                </c:pt>
                <c:pt idx="26">
                  <c:v>432</c:v>
                </c:pt>
                <c:pt idx="27">
                  <c:v>168</c:v>
                </c:pt>
                <c:pt idx="28">
                  <c:v>67</c:v>
                </c:pt>
                <c:pt idx="29">
                  <c:v>146</c:v>
                </c:pt>
              </c:numCache>
            </c:numRef>
          </c:val>
        </c:ser>
        <c:ser>
          <c:idx val="0"/>
          <c:order val="1"/>
          <c:tx>
            <c:v>Undocumented Overweight</c:v>
          </c:tx>
          <c:invertIfNegative val="0"/>
          <c:cat>
            <c:numRef>
              <c:f>Transposed!$E$3:$E$32</c:f>
              <c:numCache>
                <c:formatCode>General</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cat>
          <c:val>
            <c:numRef>
              <c:f>Transposed!$B$3:$B$32</c:f>
              <c:numCache>
                <c:formatCode>General</c:formatCode>
                <c:ptCount val="30"/>
                <c:pt idx="0">
                  <c:v>953</c:v>
                </c:pt>
                <c:pt idx="1">
                  <c:v>527</c:v>
                </c:pt>
                <c:pt idx="2">
                  <c:v>1562</c:v>
                </c:pt>
                <c:pt idx="3">
                  <c:v>1027</c:v>
                </c:pt>
                <c:pt idx="4">
                  <c:v>731</c:v>
                </c:pt>
                <c:pt idx="5">
                  <c:v>1680</c:v>
                </c:pt>
                <c:pt idx="6">
                  <c:v>798</c:v>
                </c:pt>
                <c:pt idx="7">
                  <c:v>1246</c:v>
                </c:pt>
                <c:pt idx="8">
                  <c:v>867</c:v>
                </c:pt>
                <c:pt idx="9">
                  <c:v>1450</c:v>
                </c:pt>
                <c:pt idx="10">
                  <c:v>755</c:v>
                </c:pt>
                <c:pt idx="11">
                  <c:v>1044</c:v>
                </c:pt>
                <c:pt idx="12">
                  <c:v>499</c:v>
                </c:pt>
                <c:pt idx="13">
                  <c:v>972</c:v>
                </c:pt>
                <c:pt idx="14">
                  <c:v>791</c:v>
                </c:pt>
                <c:pt idx="15">
                  <c:v>40</c:v>
                </c:pt>
                <c:pt idx="16">
                  <c:v>1195</c:v>
                </c:pt>
                <c:pt idx="17">
                  <c:v>1612</c:v>
                </c:pt>
                <c:pt idx="18">
                  <c:v>806</c:v>
                </c:pt>
                <c:pt idx="19">
                  <c:v>856</c:v>
                </c:pt>
                <c:pt idx="20">
                  <c:v>1154</c:v>
                </c:pt>
                <c:pt idx="21">
                  <c:v>1025</c:v>
                </c:pt>
                <c:pt idx="22">
                  <c:v>1801</c:v>
                </c:pt>
                <c:pt idx="23">
                  <c:v>1335</c:v>
                </c:pt>
                <c:pt idx="24">
                  <c:v>440</c:v>
                </c:pt>
                <c:pt idx="25">
                  <c:v>932</c:v>
                </c:pt>
                <c:pt idx="26">
                  <c:v>903</c:v>
                </c:pt>
                <c:pt idx="27">
                  <c:v>1183</c:v>
                </c:pt>
                <c:pt idx="28">
                  <c:v>1241</c:v>
                </c:pt>
                <c:pt idx="29">
                  <c:v>895</c:v>
                </c:pt>
              </c:numCache>
            </c:numRef>
          </c:val>
        </c:ser>
        <c:dLbls>
          <c:showLegendKey val="0"/>
          <c:showVal val="0"/>
          <c:showCatName val="0"/>
          <c:showSerName val="0"/>
          <c:showPercent val="0"/>
          <c:showBubbleSize val="0"/>
        </c:dLbls>
        <c:gapWidth val="150"/>
        <c:overlap val="100"/>
        <c:axId val="86530688"/>
        <c:axId val="86536960"/>
      </c:barChart>
      <c:catAx>
        <c:axId val="86530688"/>
        <c:scaling>
          <c:orientation val="minMax"/>
        </c:scaling>
        <c:delete val="0"/>
        <c:axPos val="b"/>
        <c:title>
          <c:tx>
            <c:rich>
              <a:bodyPr/>
              <a:lstStyle/>
              <a:p>
                <a:pPr>
                  <a:defRPr/>
                </a:pPr>
                <a:r>
                  <a:rPr lang="en-US"/>
                  <a:t>Care Network Sites</a:t>
                </a:r>
              </a:p>
            </c:rich>
          </c:tx>
          <c:layout/>
          <c:overlay val="0"/>
        </c:title>
        <c:numFmt formatCode="General" sourceLinked="1"/>
        <c:majorTickMark val="out"/>
        <c:minorTickMark val="none"/>
        <c:tickLblPos val="nextTo"/>
        <c:crossAx val="86536960"/>
        <c:crosses val="autoZero"/>
        <c:auto val="1"/>
        <c:lblAlgn val="ctr"/>
        <c:lblOffset val="100"/>
        <c:noMultiLvlLbl val="0"/>
      </c:catAx>
      <c:valAx>
        <c:axId val="86536960"/>
        <c:scaling>
          <c:orientation val="minMax"/>
        </c:scaling>
        <c:delete val="0"/>
        <c:axPos val="l"/>
        <c:majorGridlines/>
        <c:numFmt formatCode="0%" sourceLinked="1"/>
        <c:majorTickMark val="out"/>
        <c:minorTickMark val="none"/>
        <c:tickLblPos val="nextTo"/>
        <c:crossAx val="86530688"/>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B105E2A5-B6D7-044E-9CE4-1B06DF1A4BB1}" type="datetimeFigureOut">
              <a:rPr lang="en-US" smtClean="0"/>
              <a:pPr/>
              <a:t>10/29/2014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DD03788E-44B1-B646-A997-1435AD4CD489}" type="slidenum">
              <a:rPr lang="en-US" smtClean="0"/>
              <a:pPr/>
              <a:t>‹#›</a:t>
            </a:fld>
            <a:endParaRPr lang="en-US" dirty="0"/>
          </a:p>
        </p:txBody>
      </p:sp>
    </p:spTree>
    <p:extLst>
      <p:ext uri="{BB962C8B-B14F-4D97-AF65-F5344CB8AC3E}">
        <p14:creationId xmlns:p14="http://schemas.microsoft.com/office/powerpoint/2010/main" val="2512928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49F83B4D-BDE0-BA4D-AD36-DA35BE0A3094}" type="datetimeFigureOut">
              <a:rPr lang="en-US" smtClean="0"/>
              <a:pPr/>
              <a:t>10/29/2014</a:t>
            </a:fld>
            <a:endParaRPr lang="en-US" dirty="0"/>
          </a:p>
        </p:txBody>
      </p:sp>
      <p:sp>
        <p:nvSpPr>
          <p:cNvPr id="4" name="Slide Image Placeholder 3"/>
          <p:cNvSpPr>
            <a:spLocks noGrp="1" noRot="1" noChangeAspect="1"/>
          </p:cNvSpPr>
          <p:nvPr>
            <p:ph type="sldImg" idx="2"/>
          </p:nvPr>
        </p:nvSpPr>
        <p:spPr>
          <a:xfrm>
            <a:off x="893763" y="698500"/>
            <a:ext cx="5235575"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7FE9ED71-8442-1E4C-B9F6-B612C2A64475}" type="slidenum">
              <a:rPr lang="en-US" smtClean="0"/>
              <a:pPr/>
              <a:t>‹#›</a:t>
            </a:fld>
            <a:endParaRPr lang="en-US" dirty="0"/>
          </a:p>
        </p:txBody>
      </p:sp>
    </p:spTree>
    <p:extLst>
      <p:ext uri="{BB962C8B-B14F-4D97-AF65-F5344CB8AC3E}">
        <p14:creationId xmlns:p14="http://schemas.microsoft.com/office/powerpoint/2010/main" val="3667762522"/>
      </p:ext>
    </p:extLst>
  </p:cSld>
  <p:clrMap bg1="lt1" tx1="dk1" bg2="lt2" tx2="dk2" accent1="accent1" accent2="accent2" accent3="accent3" accent4="accent4" accent5="accent5" accent6="accent6" hlink="hlink" folHlink="folHlink"/>
  <p:notesStyle>
    <a:lvl1pPr marL="0" algn="l" defTabSz="1645886" rtl="0" eaLnBrk="1" latinLnBrk="0" hangingPunct="1">
      <a:defRPr sz="4300" kern="1200">
        <a:solidFill>
          <a:schemeClr val="tx1"/>
        </a:solidFill>
        <a:latin typeface="+mn-lt"/>
        <a:ea typeface="+mn-ea"/>
        <a:cs typeface="+mn-cs"/>
      </a:defRPr>
    </a:lvl1pPr>
    <a:lvl2pPr marL="1645886" algn="l" defTabSz="1645886" rtl="0" eaLnBrk="1" latinLnBrk="0" hangingPunct="1">
      <a:defRPr sz="4300" kern="1200">
        <a:solidFill>
          <a:schemeClr val="tx1"/>
        </a:solidFill>
        <a:latin typeface="+mn-lt"/>
        <a:ea typeface="+mn-ea"/>
        <a:cs typeface="+mn-cs"/>
      </a:defRPr>
    </a:lvl2pPr>
    <a:lvl3pPr marL="3291771" algn="l" defTabSz="1645886" rtl="0" eaLnBrk="1" latinLnBrk="0" hangingPunct="1">
      <a:defRPr sz="4300" kern="1200">
        <a:solidFill>
          <a:schemeClr val="tx1"/>
        </a:solidFill>
        <a:latin typeface="+mn-lt"/>
        <a:ea typeface="+mn-ea"/>
        <a:cs typeface="+mn-cs"/>
      </a:defRPr>
    </a:lvl3pPr>
    <a:lvl4pPr marL="4937657" algn="l" defTabSz="1645886" rtl="0" eaLnBrk="1" latinLnBrk="0" hangingPunct="1">
      <a:defRPr sz="4300" kern="1200">
        <a:solidFill>
          <a:schemeClr val="tx1"/>
        </a:solidFill>
        <a:latin typeface="+mn-lt"/>
        <a:ea typeface="+mn-ea"/>
        <a:cs typeface="+mn-cs"/>
      </a:defRPr>
    </a:lvl4pPr>
    <a:lvl5pPr marL="6583543" algn="l" defTabSz="1645886" rtl="0" eaLnBrk="1" latinLnBrk="0" hangingPunct="1">
      <a:defRPr sz="4300" kern="1200">
        <a:solidFill>
          <a:schemeClr val="tx1"/>
        </a:solidFill>
        <a:latin typeface="+mn-lt"/>
        <a:ea typeface="+mn-ea"/>
        <a:cs typeface="+mn-cs"/>
      </a:defRPr>
    </a:lvl5pPr>
    <a:lvl6pPr marL="8229428" algn="l" defTabSz="1645886" rtl="0" eaLnBrk="1" latinLnBrk="0" hangingPunct="1">
      <a:defRPr sz="4300" kern="1200">
        <a:solidFill>
          <a:schemeClr val="tx1"/>
        </a:solidFill>
        <a:latin typeface="+mn-lt"/>
        <a:ea typeface="+mn-ea"/>
        <a:cs typeface="+mn-cs"/>
      </a:defRPr>
    </a:lvl6pPr>
    <a:lvl7pPr marL="9875314" algn="l" defTabSz="1645886" rtl="0" eaLnBrk="1" latinLnBrk="0" hangingPunct="1">
      <a:defRPr sz="4300" kern="1200">
        <a:solidFill>
          <a:schemeClr val="tx1"/>
        </a:solidFill>
        <a:latin typeface="+mn-lt"/>
        <a:ea typeface="+mn-ea"/>
        <a:cs typeface="+mn-cs"/>
      </a:defRPr>
    </a:lvl7pPr>
    <a:lvl8pPr marL="11521200" algn="l" defTabSz="1645886" rtl="0" eaLnBrk="1" latinLnBrk="0" hangingPunct="1">
      <a:defRPr sz="4300" kern="1200">
        <a:solidFill>
          <a:schemeClr val="tx1"/>
        </a:solidFill>
        <a:latin typeface="+mn-lt"/>
        <a:ea typeface="+mn-ea"/>
        <a:cs typeface="+mn-cs"/>
      </a:defRPr>
    </a:lvl8pPr>
    <a:lvl9pPr marL="13167086" algn="l" defTabSz="1645886" rtl="0" eaLnBrk="1" latinLnBrk="0" hangingPunct="1">
      <a:defRPr sz="4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3763" y="698500"/>
            <a:ext cx="5235575"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9ED71-8442-1E4C-B9F6-B612C2A64475}" type="slidenum">
              <a:rPr lang="en-US" smtClean="0"/>
              <a:pPr/>
              <a:t>1</a:t>
            </a:fld>
            <a:endParaRPr lang="en-US" dirty="0"/>
          </a:p>
        </p:txBody>
      </p:sp>
    </p:spTree>
    <p:extLst>
      <p:ext uri="{BB962C8B-B14F-4D97-AF65-F5344CB8AC3E}">
        <p14:creationId xmlns:p14="http://schemas.microsoft.com/office/powerpoint/2010/main" val="344755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645886" indent="0" algn="ctr">
              <a:buNone/>
              <a:defRPr>
                <a:solidFill>
                  <a:schemeClr val="tx1">
                    <a:tint val="75000"/>
                  </a:schemeClr>
                </a:solidFill>
              </a:defRPr>
            </a:lvl2pPr>
            <a:lvl3pPr marL="3291771" indent="0" algn="ctr">
              <a:buNone/>
              <a:defRPr>
                <a:solidFill>
                  <a:schemeClr val="tx1">
                    <a:tint val="75000"/>
                  </a:schemeClr>
                </a:solidFill>
              </a:defRPr>
            </a:lvl3pPr>
            <a:lvl4pPr marL="4937657" indent="0" algn="ctr">
              <a:buNone/>
              <a:defRPr>
                <a:solidFill>
                  <a:schemeClr val="tx1">
                    <a:tint val="75000"/>
                  </a:schemeClr>
                </a:solidFill>
              </a:defRPr>
            </a:lvl4pPr>
            <a:lvl5pPr marL="6583543" indent="0" algn="ctr">
              <a:buNone/>
              <a:defRPr>
                <a:solidFill>
                  <a:schemeClr val="tx1">
                    <a:tint val="75000"/>
                  </a:schemeClr>
                </a:solidFill>
              </a:defRPr>
            </a:lvl5pPr>
            <a:lvl6pPr marL="8229428" indent="0" algn="ctr">
              <a:buNone/>
              <a:defRPr>
                <a:solidFill>
                  <a:schemeClr val="tx1">
                    <a:tint val="75000"/>
                  </a:schemeClr>
                </a:solidFill>
              </a:defRPr>
            </a:lvl6pPr>
            <a:lvl7pPr marL="9875314" indent="0" algn="ctr">
              <a:buNone/>
              <a:defRPr>
                <a:solidFill>
                  <a:schemeClr val="tx1">
                    <a:tint val="75000"/>
                  </a:schemeClr>
                </a:solidFill>
              </a:defRPr>
            </a:lvl7pPr>
            <a:lvl8pPr marL="11521200" indent="0" algn="ctr">
              <a:buNone/>
              <a:defRPr>
                <a:solidFill>
                  <a:schemeClr val="tx1">
                    <a:tint val="75000"/>
                  </a:schemeClr>
                </a:solidFill>
              </a:defRPr>
            </a:lvl8pPr>
            <a:lvl9pPr marL="1316708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8790CF-5982-824F-B948-442AD3AF1757}" type="datetimeFigureOut">
              <a:rPr lang="en-US" smtClean="0"/>
              <a:pPr/>
              <a:t>10/29/2014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8790CF-5982-824F-B948-442AD3AF1757}" type="datetimeFigureOut">
              <a:rPr lang="en-US" smtClean="0"/>
              <a:pPr/>
              <a:t>10/29/2014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557179" y="2814322"/>
            <a:ext cx="35553014" cy="599186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898133" y="2814322"/>
            <a:ext cx="106110406" cy="59918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8790CF-5982-824F-B948-442AD3AF1757}" type="datetimeFigureOut">
              <a:rPr lang="en-US" smtClean="0"/>
              <a:pPr/>
              <a:t>10/29/2014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8790CF-5982-824F-B948-442AD3AF1757}" type="datetimeFigureOut">
              <a:rPr lang="en-US" smtClean="0"/>
              <a:pPr/>
              <a:t>10/29/2014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2"/>
            <a:ext cx="27980640" cy="4358640"/>
          </a:xfrm>
        </p:spPr>
        <p:txBody>
          <a:bodyPr anchor="t"/>
          <a:lstStyle>
            <a:lvl1pPr algn="l">
              <a:defRPr sz="144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4"/>
            <a:ext cx="27980640" cy="4800598"/>
          </a:xfrm>
        </p:spPr>
        <p:txBody>
          <a:bodyPr anchor="b"/>
          <a:lstStyle>
            <a:lvl1pPr marL="0" indent="0">
              <a:buNone/>
              <a:defRPr sz="7200">
                <a:solidFill>
                  <a:schemeClr val="tx1">
                    <a:tint val="75000"/>
                  </a:schemeClr>
                </a:solidFill>
              </a:defRPr>
            </a:lvl1pPr>
            <a:lvl2pPr marL="1645886" indent="0">
              <a:buNone/>
              <a:defRPr sz="6500">
                <a:solidFill>
                  <a:schemeClr val="tx1">
                    <a:tint val="75000"/>
                  </a:schemeClr>
                </a:solidFill>
              </a:defRPr>
            </a:lvl2pPr>
            <a:lvl3pPr marL="3291771" indent="0">
              <a:buNone/>
              <a:defRPr sz="5800">
                <a:solidFill>
                  <a:schemeClr val="tx1">
                    <a:tint val="75000"/>
                  </a:schemeClr>
                </a:solidFill>
              </a:defRPr>
            </a:lvl3pPr>
            <a:lvl4pPr marL="4937657" indent="0">
              <a:buNone/>
              <a:defRPr sz="5100">
                <a:solidFill>
                  <a:schemeClr val="tx1">
                    <a:tint val="75000"/>
                  </a:schemeClr>
                </a:solidFill>
              </a:defRPr>
            </a:lvl4pPr>
            <a:lvl5pPr marL="6583543" indent="0">
              <a:buNone/>
              <a:defRPr sz="5100">
                <a:solidFill>
                  <a:schemeClr val="tx1">
                    <a:tint val="75000"/>
                  </a:schemeClr>
                </a:solidFill>
              </a:defRPr>
            </a:lvl5pPr>
            <a:lvl6pPr marL="8229428" indent="0">
              <a:buNone/>
              <a:defRPr sz="5100">
                <a:solidFill>
                  <a:schemeClr val="tx1">
                    <a:tint val="75000"/>
                  </a:schemeClr>
                </a:solidFill>
              </a:defRPr>
            </a:lvl6pPr>
            <a:lvl7pPr marL="9875314" indent="0">
              <a:buNone/>
              <a:defRPr sz="5100">
                <a:solidFill>
                  <a:schemeClr val="tx1">
                    <a:tint val="75000"/>
                  </a:schemeClr>
                </a:solidFill>
              </a:defRPr>
            </a:lvl7pPr>
            <a:lvl8pPr marL="11521200" indent="0">
              <a:buNone/>
              <a:defRPr sz="5100">
                <a:solidFill>
                  <a:schemeClr val="tx1">
                    <a:tint val="75000"/>
                  </a:schemeClr>
                </a:solidFill>
              </a:defRPr>
            </a:lvl8pPr>
            <a:lvl9pPr marL="13167086" indent="0">
              <a:buNone/>
              <a:defRPr sz="5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8790CF-5982-824F-B948-442AD3AF1757}" type="datetimeFigureOut">
              <a:rPr lang="en-US" smtClean="0"/>
              <a:pPr/>
              <a:t>10/29/2014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98132" y="16388082"/>
            <a:ext cx="70831710" cy="46344842"/>
          </a:xfrm>
        </p:spPr>
        <p:txBody>
          <a:bodyPr/>
          <a:lstStyle>
            <a:lvl1pPr>
              <a:defRPr sz="10100"/>
            </a:lvl1pPr>
            <a:lvl2pPr>
              <a:defRPr sz="8700"/>
            </a:lvl2pPr>
            <a:lvl3pPr>
              <a:defRPr sz="72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278482" y="16388082"/>
            <a:ext cx="70831710" cy="46344842"/>
          </a:xfrm>
        </p:spPr>
        <p:txBody>
          <a:bodyPr/>
          <a:lstStyle>
            <a:lvl1pPr>
              <a:defRPr sz="10100"/>
            </a:lvl1pPr>
            <a:lvl2pPr>
              <a:defRPr sz="8700"/>
            </a:lvl2pPr>
            <a:lvl3pPr>
              <a:defRPr sz="72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8790CF-5982-824F-B948-442AD3AF1757}" type="datetimeFigureOut">
              <a:rPr lang="en-US" smtClean="0"/>
              <a:pPr/>
              <a:t>10/29/2014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2"/>
            <a:ext cx="2962656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1" y="4912363"/>
            <a:ext cx="14544676" cy="2047238"/>
          </a:xfrm>
        </p:spPr>
        <p:txBody>
          <a:bodyPr anchor="b"/>
          <a:lstStyle>
            <a:lvl1pPr marL="0" indent="0">
              <a:buNone/>
              <a:defRPr sz="8700" b="1"/>
            </a:lvl1pPr>
            <a:lvl2pPr marL="1645886" indent="0">
              <a:buNone/>
              <a:defRPr sz="7200" b="1"/>
            </a:lvl2pPr>
            <a:lvl3pPr marL="3291771" indent="0">
              <a:buNone/>
              <a:defRPr sz="6500" b="1"/>
            </a:lvl3pPr>
            <a:lvl4pPr marL="4937657" indent="0">
              <a:buNone/>
              <a:defRPr sz="5800" b="1"/>
            </a:lvl4pPr>
            <a:lvl5pPr marL="6583543" indent="0">
              <a:buNone/>
              <a:defRPr sz="5800" b="1"/>
            </a:lvl5pPr>
            <a:lvl6pPr marL="8229428" indent="0">
              <a:buNone/>
              <a:defRPr sz="5800" b="1"/>
            </a:lvl6pPr>
            <a:lvl7pPr marL="9875314" indent="0">
              <a:buNone/>
              <a:defRPr sz="5800" b="1"/>
            </a:lvl7pPr>
            <a:lvl8pPr marL="11521200" indent="0">
              <a:buNone/>
              <a:defRPr sz="5800" b="1"/>
            </a:lvl8pPr>
            <a:lvl9pPr marL="13167086" indent="0">
              <a:buNone/>
              <a:defRPr sz="5800" b="1"/>
            </a:lvl9pPr>
          </a:lstStyle>
          <a:p>
            <a:pPr lvl="0"/>
            <a:r>
              <a:rPr lang="en-US" smtClean="0"/>
              <a:t>Click to edit Master text styles</a:t>
            </a:r>
          </a:p>
        </p:txBody>
      </p:sp>
      <p:sp>
        <p:nvSpPr>
          <p:cNvPr id="4" name="Content Placeholder 3"/>
          <p:cNvSpPr>
            <a:spLocks noGrp="1"/>
          </p:cNvSpPr>
          <p:nvPr>
            <p:ph sz="half" idx="2"/>
          </p:nvPr>
        </p:nvSpPr>
        <p:spPr>
          <a:xfrm>
            <a:off x="1645921" y="6959601"/>
            <a:ext cx="14544676" cy="12644122"/>
          </a:xfrm>
        </p:spPr>
        <p:txBody>
          <a:bodyPr/>
          <a:lstStyle>
            <a:lvl1pPr>
              <a:defRPr sz="8700"/>
            </a:lvl1pPr>
            <a:lvl2pPr>
              <a:defRPr sz="72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3"/>
            <a:ext cx="14550390" cy="2047238"/>
          </a:xfrm>
        </p:spPr>
        <p:txBody>
          <a:bodyPr anchor="b"/>
          <a:lstStyle>
            <a:lvl1pPr marL="0" indent="0">
              <a:buNone/>
              <a:defRPr sz="8700" b="1"/>
            </a:lvl1pPr>
            <a:lvl2pPr marL="1645886" indent="0">
              <a:buNone/>
              <a:defRPr sz="7200" b="1"/>
            </a:lvl2pPr>
            <a:lvl3pPr marL="3291771" indent="0">
              <a:buNone/>
              <a:defRPr sz="6500" b="1"/>
            </a:lvl3pPr>
            <a:lvl4pPr marL="4937657" indent="0">
              <a:buNone/>
              <a:defRPr sz="5800" b="1"/>
            </a:lvl4pPr>
            <a:lvl5pPr marL="6583543" indent="0">
              <a:buNone/>
              <a:defRPr sz="5800" b="1"/>
            </a:lvl5pPr>
            <a:lvl6pPr marL="8229428" indent="0">
              <a:buNone/>
              <a:defRPr sz="5800" b="1"/>
            </a:lvl6pPr>
            <a:lvl7pPr marL="9875314" indent="0">
              <a:buNone/>
              <a:defRPr sz="5800" b="1"/>
            </a:lvl7pPr>
            <a:lvl8pPr marL="11521200" indent="0">
              <a:buNone/>
              <a:defRPr sz="5800" b="1"/>
            </a:lvl8pPr>
            <a:lvl9pPr marL="13167086" indent="0">
              <a:buNone/>
              <a:defRPr sz="5800" b="1"/>
            </a:lvl9pPr>
          </a:lstStyle>
          <a:p>
            <a:pPr lvl="0"/>
            <a:r>
              <a:rPr lang="en-US" smtClean="0"/>
              <a:t>Click to edit Master text styles</a:t>
            </a:r>
          </a:p>
        </p:txBody>
      </p:sp>
      <p:sp>
        <p:nvSpPr>
          <p:cNvPr id="6" name="Content Placeholder 5"/>
          <p:cNvSpPr>
            <a:spLocks noGrp="1"/>
          </p:cNvSpPr>
          <p:nvPr>
            <p:ph sz="quarter" idx="4"/>
          </p:nvPr>
        </p:nvSpPr>
        <p:spPr>
          <a:xfrm>
            <a:off x="16722092" y="6959601"/>
            <a:ext cx="14550390" cy="12644122"/>
          </a:xfrm>
        </p:spPr>
        <p:txBody>
          <a:bodyPr/>
          <a:lstStyle>
            <a:lvl1pPr>
              <a:defRPr sz="8700"/>
            </a:lvl1pPr>
            <a:lvl2pPr>
              <a:defRPr sz="72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8790CF-5982-824F-B948-442AD3AF1757}" type="datetimeFigureOut">
              <a:rPr lang="en-US" smtClean="0"/>
              <a:pPr/>
              <a:t>10/29/2014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8790CF-5982-824F-B948-442AD3AF1757}" type="datetimeFigureOut">
              <a:rPr lang="en-US" smtClean="0"/>
              <a:pPr/>
              <a:t>10/29/2014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790CF-5982-824F-B948-442AD3AF1757}" type="datetimeFigureOut">
              <a:rPr lang="en-US" smtClean="0"/>
              <a:pPr/>
              <a:t>10/29/2014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3" y="873760"/>
            <a:ext cx="10829926" cy="3718560"/>
          </a:xfrm>
        </p:spPr>
        <p:txBody>
          <a:bodyPr anchor="b"/>
          <a:lstStyle>
            <a:lvl1pPr algn="l">
              <a:defRPr sz="72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2"/>
          </a:xfrm>
        </p:spPr>
        <p:txBody>
          <a:bodyPr/>
          <a:lstStyle>
            <a:lvl1pPr>
              <a:defRPr sz="11600"/>
            </a:lvl1pPr>
            <a:lvl2pPr>
              <a:defRPr sz="10100"/>
            </a:lvl2pPr>
            <a:lvl3pPr>
              <a:defRPr sz="87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3" y="4592322"/>
            <a:ext cx="10829926" cy="15011402"/>
          </a:xfrm>
        </p:spPr>
        <p:txBody>
          <a:bodyPr/>
          <a:lstStyle>
            <a:lvl1pPr marL="0" indent="0">
              <a:buNone/>
              <a:defRPr sz="5100"/>
            </a:lvl1pPr>
            <a:lvl2pPr marL="1645886" indent="0">
              <a:buNone/>
              <a:defRPr sz="4300"/>
            </a:lvl2pPr>
            <a:lvl3pPr marL="3291771" indent="0">
              <a:buNone/>
              <a:defRPr sz="3600"/>
            </a:lvl3pPr>
            <a:lvl4pPr marL="4937657" indent="0">
              <a:buNone/>
              <a:defRPr sz="3200"/>
            </a:lvl4pPr>
            <a:lvl5pPr marL="6583543" indent="0">
              <a:buNone/>
              <a:defRPr sz="3200"/>
            </a:lvl5pPr>
            <a:lvl6pPr marL="8229428" indent="0">
              <a:buNone/>
              <a:defRPr sz="3200"/>
            </a:lvl6pPr>
            <a:lvl7pPr marL="9875314" indent="0">
              <a:buNone/>
              <a:defRPr sz="3200"/>
            </a:lvl7pPr>
            <a:lvl8pPr marL="11521200" indent="0">
              <a:buNone/>
              <a:defRPr sz="3200"/>
            </a:lvl8pPr>
            <a:lvl9pPr marL="13167086" indent="0">
              <a:buNone/>
              <a:defRPr sz="3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8790CF-5982-824F-B948-442AD3AF1757}" type="datetimeFigureOut">
              <a:rPr lang="en-US" smtClean="0"/>
              <a:pPr/>
              <a:t>10/29/2014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6" y="15361921"/>
            <a:ext cx="19751040" cy="1813562"/>
          </a:xfrm>
        </p:spPr>
        <p:txBody>
          <a:bodyPr anchor="b"/>
          <a:lstStyle>
            <a:lvl1pPr algn="l">
              <a:defRPr sz="7200" b="1"/>
            </a:lvl1pPr>
          </a:lstStyle>
          <a:p>
            <a:r>
              <a:rPr lang="en-US" smtClean="0"/>
              <a:t>Click to edit Master title style</a:t>
            </a:r>
            <a:endParaRPr lang="en-US"/>
          </a:p>
        </p:txBody>
      </p:sp>
      <p:sp>
        <p:nvSpPr>
          <p:cNvPr id="3" name="Picture Placeholder 2"/>
          <p:cNvSpPr>
            <a:spLocks noGrp="1"/>
          </p:cNvSpPr>
          <p:nvPr>
            <p:ph type="pic" idx="1"/>
          </p:nvPr>
        </p:nvSpPr>
        <p:spPr>
          <a:xfrm>
            <a:off x="6452236" y="1960880"/>
            <a:ext cx="19751040" cy="13167360"/>
          </a:xfrm>
        </p:spPr>
        <p:txBody>
          <a:bodyPr/>
          <a:lstStyle>
            <a:lvl1pPr marL="0" indent="0">
              <a:buNone/>
              <a:defRPr sz="11600"/>
            </a:lvl1pPr>
            <a:lvl2pPr marL="1645886" indent="0">
              <a:buNone/>
              <a:defRPr sz="10100"/>
            </a:lvl2pPr>
            <a:lvl3pPr marL="3291771" indent="0">
              <a:buNone/>
              <a:defRPr sz="8700"/>
            </a:lvl3pPr>
            <a:lvl4pPr marL="4937657" indent="0">
              <a:buNone/>
              <a:defRPr sz="7200"/>
            </a:lvl4pPr>
            <a:lvl5pPr marL="6583543" indent="0">
              <a:buNone/>
              <a:defRPr sz="7200"/>
            </a:lvl5pPr>
            <a:lvl6pPr marL="8229428" indent="0">
              <a:buNone/>
              <a:defRPr sz="7200"/>
            </a:lvl6pPr>
            <a:lvl7pPr marL="9875314" indent="0">
              <a:buNone/>
              <a:defRPr sz="7200"/>
            </a:lvl7pPr>
            <a:lvl8pPr marL="11521200" indent="0">
              <a:buNone/>
              <a:defRPr sz="7200"/>
            </a:lvl8pPr>
            <a:lvl9pPr marL="13167086" indent="0">
              <a:buNone/>
              <a:defRPr sz="7200"/>
            </a:lvl9pPr>
          </a:lstStyle>
          <a:p>
            <a:endParaRPr lang="en-US" dirty="0"/>
          </a:p>
        </p:txBody>
      </p:sp>
      <p:sp>
        <p:nvSpPr>
          <p:cNvPr id="4" name="Text Placeholder 3"/>
          <p:cNvSpPr>
            <a:spLocks noGrp="1"/>
          </p:cNvSpPr>
          <p:nvPr>
            <p:ph type="body" sz="half" idx="2"/>
          </p:nvPr>
        </p:nvSpPr>
        <p:spPr>
          <a:xfrm>
            <a:off x="6452236" y="17175483"/>
            <a:ext cx="19751040" cy="2575558"/>
          </a:xfrm>
        </p:spPr>
        <p:txBody>
          <a:bodyPr/>
          <a:lstStyle>
            <a:lvl1pPr marL="0" indent="0">
              <a:buNone/>
              <a:defRPr sz="5100"/>
            </a:lvl1pPr>
            <a:lvl2pPr marL="1645886" indent="0">
              <a:buNone/>
              <a:defRPr sz="4300"/>
            </a:lvl2pPr>
            <a:lvl3pPr marL="3291771" indent="0">
              <a:buNone/>
              <a:defRPr sz="3600"/>
            </a:lvl3pPr>
            <a:lvl4pPr marL="4937657" indent="0">
              <a:buNone/>
              <a:defRPr sz="3200"/>
            </a:lvl4pPr>
            <a:lvl5pPr marL="6583543" indent="0">
              <a:buNone/>
              <a:defRPr sz="3200"/>
            </a:lvl5pPr>
            <a:lvl6pPr marL="8229428" indent="0">
              <a:buNone/>
              <a:defRPr sz="3200"/>
            </a:lvl6pPr>
            <a:lvl7pPr marL="9875314" indent="0">
              <a:buNone/>
              <a:defRPr sz="3200"/>
            </a:lvl7pPr>
            <a:lvl8pPr marL="11521200" indent="0">
              <a:buNone/>
              <a:defRPr sz="3200"/>
            </a:lvl8pPr>
            <a:lvl9pPr marL="13167086" indent="0">
              <a:buNone/>
              <a:defRPr sz="3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8790CF-5982-824F-B948-442AD3AF1757}" type="datetimeFigureOut">
              <a:rPr lang="en-US" smtClean="0"/>
              <a:pPr/>
              <a:t>10/29/2014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3096B3-C2AE-F647-A92F-1824BA65C58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29177" tIns="164588" rIns="329177" bIns="16458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2"/>
          </a:xfrm>
          <a:prstGeom prst="rect">
            <a:avLst/>
          </a:prstGeom>
        </p:spPr>
        <p:txBody>
          <a:bodyPr vert="horz" lIns="329177" tIns="164588" rIns="329177" bIns="1645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2"/>
            <a:ext cx="7680960" cy="1168400"/>
          </a:xfrm>
          <a:prstGeom prst="rect">
            <a:avLst/>
          </a:prstGeom>
        </p:spPr>
        <p:txBody>
          <a:bodyPr vert="horz" lIns="329177" tIns="164588" rIns="329177" bIns="164588" rtlCol="0" anchor="ctr"/>
          <a:lstStyle>
            <a:lvl1pPr algn="l">
              <a:defRPr sz="4300">
                <a:solidFill>
                  <a:schemeClr val="tx1">
                    <a:tint val="75000"/>
                  </a:schemeClr>
                </a:solidFill>
              </a:defRPr>
            </a:lvl1pPr>
          </a:lstStyle>
          <a:p>
            <a:fld id="{FC8790CF-5982-824F-B948-442AD3AF1757}" type="datetimeFigureOut">
              <a:rPr lang="en-US" smtClean="0"/>
              <a:pPr/>
              <a:t>10/29/2014</a:t>
            </a:fld>
            <a:endParaRPr lang="en-US" dirty="0"/>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29177" tIns="164588" rIns="329177" bIns="164588" rtlCol="0" anchor="ctr"/>
          <a:lstStyle>
            <a:lvl1pPr algn="ctr">
              <a:defRPr sz="4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29177" tIns="164588" rIns="329177" bIns="164588" rtlCol="0" anchor="ctr"/>
          <a:lstStyle>
            <a:lvl1pPr algn="r">
              <a:defRPr sz="4300">
                <a:solidFill>
                  <a:schemeClr val="tx1">
                    <a:tint val="75000"/>
                  </a:schemeClr>
                </a:solidFill>
              </a:defRPr>
            </a:lvl1pPr>
          </a:lstStyle>
          <a:p>
            <a:fld id="{353096B3-C2AE-F647-A92F-1824BA65C58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645886" rtl="0" eaLnBrk="1" latinLnBrk="0" hangingPunct="1">
        <a:spcBef>
          <a:spcPct val="0"/>
        </a:spcBef>
        <a:buNone/>
        <a:defRPr sz="15800" kern="1200">
          <a:solidFill>
            <a:schemeClr val="tx1"/>
          </a:solidFill>
          <a:latin typeface="+mj-lt"/>
          <a:ea typeface="+mj-ea"/>
          <a:cs typeface="+mj-cs"/>
        </a:defRPr>
      </a:lvl1pPr>
    </p:titleStyle>
    <p:bodyStyle>
      <a:lvl1pPr marL="1234414" indent="-1234414" algn="l" defTabSz="1645886" rtl="0" eaLnBrk="1" latinLnBrk="0" hangingPunct="1">
        <a:spcBef>
          <a:spcPct val="20000"/>
        </a:spcBef>
        <a:buFont typeface="Arial"/>
        <a:buChar char="•"/>
        <a:defRPr sz="11600" kern="1200">
          <a:solidFill>
            <a:schemeClr val="tx1"/>
          </a:solidFill>
          <a:latin typeface="+mn-lt"/>
          <a:ea typeface="+mn-ea"/>
          <a:cs typeface="+mn-cs"/>
        </a:defRPr>
      </a:lvl1pPr>
      <a:lvl2pPr marL="2674564" indent="-1028679" algn="l" defTabSz="1645886" rtl="0" eaLnBrk="1" latinLnBrk="0" hangingPunct="1">
        <a:spcBef>
          <a:spcPct val="20000"/>
        </a:spcBef>
        <a:buFont typeface="Arial"/>
        <a:buChar char="–"/>
        <a:defRPr sz="10100" kern="1200">
          <a:solidFill>
            <a:schemeClr val="tx1"/>
          </a:solidFill>
          <a:latin typeface="+mn-lt"/>
          <a:ea typeface="+mn-ea"/>
          <a:cs typeface="+mn-cs"/>
        </a:defRPr>
      </a:lvl2pPr>
      <a:lvl3pPr marL="4114715" indent="-822943" algn="l" defTabSz="1645886" rtl="0" eaLnBrk="1" latinLnBrk="0" hangingPunct="1">
        <a:spcBef>
          <a:spcPct val="20000"/>
        </a:spcBef>
        <a:buFont typeface="Arial"/>
        <a:buChar char="•"/>
        <a:defRPr sz="8700" kern="1200">
          <a:solidFill>
            <a:schemeClr val="tx1"/>
          </a:solidFill>
          <a:latin typeface="+mn-lt"/>
          <a:ea typeface="+mn-ea"/>
          <a:cs typeface="+mn-cs"/>
        </a:defRPr>
      </a:lvl3pPr>
      <a:lvl4pPr marL="5760600" indent="-822943" algn="l" defTabSz="1645886" rtl="0" eaLnBrk="1" latinLnBrk="0" hangingPunct="1">
        <a:spcBef>
          <a:spcPct val="20000"/>
        </a:spcBef>
        <a:buFont typeface="Arial"/>
        <a:buChar char="–"/>
        <a:defRPr sz="7200" kern="1200">
          <a:solidFill>
            <a:schemeClr val="tx1"/>
          </a:solidFill>
          <a:latin typeface="+mn-lt"/>
          <a:ea typeface="+mn-ea"/>
          <a:cs typeface="+mn-cs"/>
        </a:defRPr>
      </a:lvl4pPr>
      <a:lvl5pPr marL="7406486" indent="-822943" algn="l" defTabSz="1645886" rtl="0" eaLnBrk="1" latinLnBrk="0" hangingPunct="1">
        <a:spcBef>
          <a:spcPct val="20000"/>
        </a:spcBef>
        <a:buFont typeface="Arial"/>
        <a:buChar char="»"/>
        <a:defRPr sz="7200" kern="1200">
          <a:solidFill>
            <a:schemeClr val="tx1"/>
          </a:solidFill>
          <a:latin typeface="+mn-lt"/>
          <a:ea typeface="+mn-ea"/>
          <a:cs typeface="+mn-cs"/>
        </a:defRPr>
      </a:lvl5pPr>
      <a:lvl6pPr marL="9052371" indent="-822943" algn="l" defTabSz="1645886" rtl="0" eaLnBrk="1" latinLnBrk="0" hangingPunct="1">
        <a:spcBef>
          <a:spcPct val="20000"/>
        </a:spcBef>
        <a:buFont typeface="Arial"/>
        <a:buChar char="•"/>
        <a:defRPr sz="7200" kern="1200">
          <a:solidFill>
            <a:schemeClr val="tx1"/>
          </a:solidFill>
          <a:latin typeface="+mn-lt"/>
          <a:ea typeface="+mn-ea"/>
          <a:cs typeface="+mn-cs"/>
        </a:defRPr>
      </a:lvl6pPr>
      <a:lvl7pPr marL="10698258" indent="-822943" algn="l" defTabSz="1645886" rtl="0" eaLnBrk="1" latinLnBrk="0" hangingPunct="1">
        <a:spcBef>
          <a:spcPct val="20000"/>
        </a:spcBef>
        <a:buFont typeface="Arial"/>
        <a:buChar char="•"/>
        <a:defRPr sz="7200" kern="1200">
          <a:solidFill>
            <a:schemeClr val="tx1"/>
          </a:solidFill>
          <a:latin typeface="+mn-lt"/>
          <a:ea typeface="+mn-ea"/>
          <a:cs typeface="+mn-cs"/>
        </a:defRPr>
      </a:lvl7pPr>
      <a:lvl8pPr marL="12344143" indent="-822943" algn="l" defTabSz="1645886" rtl="0" eaLnBrk="1" latinLnBrk="0" hangingPunct="1">
        <a:spcBef>
          <a:spcPct val="20000"/>
        </a:spcBef>
        <a:buFont typeface="Arial"/>
        <a:buChar char="•"/>
        <a:defRPr sz="7200" kern="1200">
          <a:solidFill>
            <a:schemeClr val="tx1"/>
          </a:solidFill>
          <a:latin typeface="+mn-lt"/>
          <a:ea typeface="+mn-ea"/>
          <a:cs typeface="+mn-cs"/>
        </a:defRPr>
      </a:lvl8pPr>
      <a:lvl9pPr marL="13990029" indent="-822943" algn="l" defTabSz="1645886" rtl="0" eaLnBrk="1" latinLnBrk="0" hangingPunct="1">
        <a:spcBef>
          <a:spcPct val="20000"/>
        </a:spcBef>
        <a:buFont typeface="Arial"/>
        <a:buChar char="•"/>
        <a:defRPr sz="7200" kern="1200">
          <a:solidFill>
            <a:schemeClr val="tx1"/>
          </a:solidFill>
          <a:latin typeface="+mn-lt"/>
          <a:ea typeface="+mn-ea"/>
          <a:cs typeface="+mn-cs"/>
        </a:defRPr>
      </a:lvl9pPr>
    </p:bodyStyle>
    <p:otherStyle>
      <a:defPPr>
        <a:defRPr lang="en-US"/>
      </a:defPPr>
      <a:lvl1pPr marL="0" algn="l" defTabSz="1645886" rtl="0" eaLnBrk="1" latinLnBrk="0" hangingPunct="1">
        <a:defRPr sz="6500" kern="1200">
          <a:solidFill>
            <a:schemeClr val="tx1"/>
          </a:solidFill>
          <a:latin typeface="+mn-lt"/>
          <a:ea typeface="+mn-ea"/>
          <a:cs typeface="+mn-cs"/>
        </a:defRPr>
      </a:lvl1pPr>
      <a:lvl2pPr marL="1645886" algn="l" defTabSz="1645886" rtl="0" eaLnBrk="1" latinLnBrk="0" hangingPunct="1">
        <a:defRPr sz="6500" kern="1200">
          <a:solidFill>
            <a:schemeClr val="tx1"/>
          </a:solidFill>
          <a:latin typeface="+mn-lt"/>
          <a:ea typeface="+mn-ea"/>
          <a:cs typeface="+mn-cs"/>
        </a:defRPr>
      </a:lvl2pPr>
      <a:lvl3pPr marL="3291771" algn="l" defTabSz="1645886" rtl="0" eaLnBrk="1" latinLnBrk="0" hangingPunct="1">
        <a:defRPr sz="6500" kern="1200">
          <a:solidFill>
            <a:schemeClr val="tx1"/>
          </a:solidFill>
          <a:latin typeface="+mn-lt"/>
          <a:ea typeface="+mn-ea"/>
          <a:cs typeface="+mn-cs"/>
        </a:defRPr>
      </a:lvl3pPr>
      <a:lvl4pPr marL="4937657" algn="l" defTabSz="1645886" rtl="0" eaLnBrk="1" latinLnBrk="0" hangingPunct="1">
        <a:defRPr sz="6500" kern="1200">
          <a:solidFill>
            <a:schemeClr val="tx1"/>
          </a:solidFill>
          <a:latin typeface="+mn-lt"/>
          <a:ea typeface="+mn-ea"/>
          <a:cs typeface="+mn-cs"/>
        </a:defRPr>
      </a:lvl4pPr>
      <a:lvl5pPr marL="6583543" algn="l" defTabSz="1645886" rtl="0" eaLnBrk="1" latinLnBrk="0" hangingPunct="1">
        <a:defRPr sz="6500" kern="1200">
          <a:solidFill>
            <a:schemeClr val="tx1"/>
          </a:solidFill>
          <a:latin typeface="+mn-lt"/>
          <a:ea typeface="+mn-ea"/>
          <a:cs typeface="+mn-cs"/>
        </a:defRPr>
      </a:lvl5pPr>
      <a:lvl6pPr marL="8229428" algn="l" defTabSz="1645886" rtl="0" eaLnBrk="1" latinLnBrk="0" hangingPunct="1">
        <a:defRPr sz="6500" kern="1200">
          <a:solidFill>
            <a:schemeClr val="tx1"/>
          </a:solidFill>
          <a:latin typeface="+mn-lt"/>
          <a:ea typeface="+mn-ea"/>
          <a:cs typeface="+mn-cs"/>
        </a:defRPr>
      </a:lvl6pPr>
      <a:lvl7pPr marL="9875314" algn="l" defTabSz="1645886" rtl="0" eaLnBrk="1" latinLnBrk="0" hangingPunct="1">
        <a:defRPr sz="6500" kern="1200">
          <a:solidFill>
            <a:schemeClr val="tx1"/>
          </a:solidFill>
          <a:latin typeface="+mn-lt"/>
          <a:ea typeface="+mn-ea"/>
          <a:cs typeface="+mn-cs"/>
        </a:defRPr>
      </a:lvl7pPr>
      <a:lvl8pPr marL="11521200" algn="l" defTabSz="1645886" rtl="0" eaLnBrk="1" latinLnBrk="0" hangingPunct="1">
        <a:defRPr sz="6500" kern="1200">
          <a:solidFill>
            <a:schemeClr val="tx1"/>
          </a:solidFill>
          <a:latin typeface="+mn-lt"/>
          <a:ea typeface="+mn-ea"/>
          <a:cs typeface="+mn-cs"/>
        </a:defRPr>
      </a:lvl8pPr>
      <a:lvl9pPr marL="13167086" algn="l" defTabSz="1645886" rtl="0" eaLnBrk="1" latinLnBrk="0" hangingPunct="1">
        <a:defRPr sz="6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1.emf"/><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3.png"/><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9" name="Rounded Rectangle 58"/>
          <p:cNvSpPr/>
          <p:nvPr/>
        </p:nvSpPr>
        <p:spPr bwMode="auto">
          <a:xfrm>
            <a:off x="12941175" y="3308346"/>
            <a:ext cx="10208712" cy="692837"/>
          </a:xfrm>
          <a:prstGeom prst="roundRect">
            <a:avLst/>
          </a:prstGeom>
          <a:solidFill>
            <a:schemeClr val="accent1">
              <a:alpha val="15000"/>
            </a:schemeClr>
          </a:solidFill>
          <a:ln w="9525" cap="flat" cmpd="sng" algn="ctr">
            <a:noFill/>
            <a:prstDash val="solid"/>
            <a:round/>
            <a:headEnd type="none" w="med" len="med"/>
            <a:tailEnd type="none" w="med" len="med"/>
          </a:ln>
          <a:effectLst/>
        </p:spPr>
        <p:txBody>
          <a:bodyPr vert="horz" wrap="square" lIns="80010" tIns="40005" rIns="80010" bIns="40005" numCol="1" rtlCol="0" anchor="t" anchorCtr="0" compatLnSpc="1">
            <a:prstTxWarp prst="textNoShape">
              <a:avLst/>
            </a:prstTxWarp>
          </a:bodyPr>
          <a:lstStyle/>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p:txBody>
      </p:sp>
      <p:sp>
        <p:nvSpPr>
          <p:cNvPr id="61" name="Rounded Rectangle 60"/>
          <p:cNvSpPr/>
          <p:nvPr/>
        </p:nvSpPr>
        <p:spPr bwMode="auto">
          <a:xfrm>
            <a:off x="23635982" y="3308346"/>
            <a:ext cx="8990726" cy="617851"/>
          </a:xfrm>
          <a:prstGeom prst="roundRect">
            <a:avLst/>
          </a:prstGeom>
          <a:solidFill>
            <a:schemeClr val="accent1">
              <a:alpha val="15000"/>
            </a:schemeClr>
          </a:solidFill>
          <a:ln w="9525" cap="flat" cmpd="sng" algn="ctr">
            <a:noFill/>
            <a:prstDash val="solid"/>
            <a:round/>
            <a:headEnd type="none" w="med" len="med"/>
            <a:tailEnd type="none" w="med" len="med"/>
          </a:ln>
          <a:effectLst/>
        </p:spPr>
        <p:txBody>
          <a:bodyPr vert="horz" wrap="square" lIns="80010" tIns="40005" rIns="80010" bIns="40005" numCol="1" rtlCol="0" anchor="t" anchorCtr="0" compatLnSpc="1">
            <a:prstTxWarp prst="textNoShape">
              <a:avLst/>
            </a:prstTxWarp>
          </a:bodyPr>
          <a:lstStyle/>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p:txBody>
      </p:sp>
      <p:sp>
        <p:nvSpPr>
          <p:cNvPr id="58" name="Rounded Rectangle 57"/>
          <p:cNvSpPr/>
          <p:nvPr/>
        </p:nvSpPr>
        <p:spPr bwMode="auto">
          <a:xfrm>
            <a:off x="568292" y="13331914"/>
            <a:ext cx="12064224" cy="8469367"/>
          </a:xfrm>
          <a:prstGeom prst="roundRect">
            <a:avLst/>
          </a:prstGeom>
          <a:solidFill>
            <a:schemeClr val="accent1">
              <a:alpha val="15000"/>
            </a:schemeClr>
          </a:solidFill>
          <a:ln w="9525" cap="flat" cmpd="sng" algn="ctr">
            <a:noFill/>
            <a:prstDash val="solid"/>
            <a:round/>
            <a:headEnd type="none" w="med" len="med"/>
            <a:tailEnd type="none" w="med" len="med"/>
          </a:ln>
          <a:effectLst/>
        </p:spPr>
        <p:txBody>
          <a:bodyPr vert="horz" wrap="square" lIns="80010" tIns="40005" rIns="80010" bIns="40005" numCol="1" rtlCol="0" anchor="t" anchorCtr="0" compatLnSpc="1">
            <a:prstTxWarp prst="textNoShape">
              <a:avLst/>
            </a:prstTxWarp>
          </a:bodyPr>
          <a:lstStyle/>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p:txBody>
      </p:sp>
      <p:sp>
        <p:nvSpPr>
          <p:cNvPr id="4" name="Rounded Rectangle 3"/>
          <p:cNvSpPr/>
          <p:nvPr/>
        </p:nvSpPr>
        <p:spPr bwMode="auto">
          <a:xfrm>
            <a:off x="484558" y="3268346"/>
            <a:ext cx="12147959" cy="6955998"/>
          </a:xfrm>
          <a:prstGeom prst="roundRect">
            <a:avLst/>
          </a:prstGeom>
          <a:solidFill>
            <a:schemeClr val="accent1">
              <a:alpha val="15000"/>
            </a:schemeClr>
          </a:solidFill>
          <a:ln w="9525" cap="flat" cmpd="sng" algn="ctr">
            <a:noFill/>
            <a:prstDash val="solid"/>
            <a:round/>
            <a:headEnd type="none" w="med" len="med"/>
            <a:tailEnd type="none" w="med" len="med"/>
          </a:ln>
          <a:effectLst/>
        </p:spPr>
        <p:txBody>
          <a:bodyPr vert="horz" wrap="square" lIns="80010" tIns="40005" rIns="80010" bIns="40005" numCol="1" rtlCol="0" anchor="t" anchorCtr="0" compatLnSpc="1">
            <a:prstTxWarp prst="textNoShape">
              <a:avLst/>
            </a:prstTxWarp>
          </a:bodyPr>
          <a:lstStyle/>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p:txBody>
      </p:sp>
      <p:sp>
        <p:nvSpPr>
          <p:cNvPr id="7" name="Text Box 148"/>
          <p:cNvSpPr txBox="1">
            <a:spLocks noChangeArrowheads="1"/>
          </p:cNvSpPr>
          <p:nvPr/>
        </p:nvSpPr>
        <p:spPr bwMode="auto">
          <a:xfrm>
            <a:off x="515262" y="3382938"/>
            <a:ext cx="12117254" cy="665013"/>
          </a:xfrm>
          <a:prstGeom prst="rect">
            <a:avLst/>
          </a:prstGeom>
          <a:noFill/>
          <a:ln w="9525">
            <a:noFill/>
            <a:miter lim="800000"/>
            <a:headEnd/>
            <a:tailEnd/>
          </a:ln>
        </p:spPr>
        <p:txBody>
          <a:bodyPr wrap="square" lIns="48983" tIns="24491" rIns="48983" bIns="24491">
            <a:spAutoFit/>
          </a:bodyPr>
          <a:lstStyle/>
          <a:p>
            <a:pPr defTabSz="490340">
              <a:spcBef>
                <a:spcPct val="50000"/>
              </a:spcBef>
            </a:pPr>
            <a:r>
              <a:rPr lang="en-US" sz="4000" b="1" dirty="0" smtClean="0">
                <a:solidFill>
                  <a:srgbClr val="194181"/>
                </a:solidFill>
              </a:rPr>
              <a:t>		Background</a:t>
            </a:r>
            <a:endParaRPr lang="en-US" sz="4000" b="1" dirty="0">
              <a:solidFill>
                <a:srgbClr val="194181"/>
              </a:solidFill>
            </a:endParaRPr>
          </a:p>
        </p:txBody>
      </p:sp>
      <p:sp>
        <p:nvSpPr>
          <p:cNvPr id="8" name="Text Box 149"/>
          <p:cNvSpPr txBox="1">
            <a:spLocks noChangeArrowheads="1"/>
          </p:cNvSpPr>
          <p:nvPr/>
        </p:nvSpPr>
        <p:spPr bwMode="auto">
          <a:xfrm>
            <a:off x="657716" y="13331915"/>
            <a:ext cx="12064224" cy="665013"/>
          </a:xfrm>
          <a:prstGeom prst="rect">
            <a:avLst/>
          </a:prstGeom>
          <a:noFill/>
          <a:ln w="9525">
            <a:noFill/>
            <a:miter lim="800000"/>
            <a:headEnd/>
            <a:tailEnd/>
          </a:ln>
        </p:spPr>
        <p:txBody>
          <a:bodyPr wrap="square" lIns="48983" tIns="24491" rIns="48983" bIns="24491">
            <a:spAutoFit/>
          </a:bodyPr>
          <a:lstStyle/>
          <a:p>
            <a:pPr defTabSz="490340">
              <a:spcBef>
                <a:spcPct val="50000"/>
              </a:spcBef>
            </a:pPr>
            <a:r>
              <a:rPr lang="en-US" sz="4000" b="1" dirty="0" smtClean="0">
                <a:solidFill>
                  <a:srgbClr val="194181"/>
                </a:solidFill>
              </a:rPr>
              <a:t>  		Methods</a:t>
            </a:r>
            <a:endParaRPr lang="en-US" sz="4000" b="1" dirty="0">
              <a:solidFill>
                <a:srgbClr val="194181"/>
              </a:solidFill>
            </a:endParaRPr>
          </a:p>
        </p:txBody>
      </p:sp>
      <p:sp>
        <p:nvSpPr>
          <p:cNvPr id="36" name="Rectangle 1036"/>
          <p:cNvSpPr>
            <a:spLocks noChangeArrowheads="1"/>
          </p:cNvSpPr>
          <p:nvPr/>
        </p:nvSpPr>
        <p:spPr bwMode="auto">
          <a:xfrm>
            <a:off x="0" y="1087652"/>
            <a:ext cx="32918400" cy="1712007"/>
          </a:xfrm>
          <a:prstGeom prst="rect">
            <a:avLst/>
          </a:prstGeom>
          <a:noFill/>
          <a:ln w="9525">
            <a:noFill/>
            <a:miter lim="800000"/>
            <a:headEnd/>
            <a:tailEnd/>
          </a:ln>
        </p:spPr>
        <p:txBody>
          <a:bodyPr wrap="square" lIns="80010" tIns="40005" rIns="80010" bIns="40005">
            <a:spAutoFit/>
          </a:bodyPr>
          <a:lstStyle/>
          <a:p>
            <a:pPr algn="ctr"/>
            <a:r>
              <a:rPr lang="en-US" sz="5800" cap="small" dirty="0" smtClean="0">
                <a:solidFill>
                  <a:srgbClr val="194181"/>
                </a:solidFill>
              </a:rPr>
              <a:t>Preparing for a Childhood Obesity Clinical Decision Support Intervention</a:t>
            </a:r>
          </a:p>
          <a:p>
            <a:pPr algn="ctr"/>
            <a:r>
              <a:rPr lang="en-US" sz="4400" cap="small" dirty="0" smtClean="0">
                <a:solidFill>
                  <a:srgbClr val="194181"/>
                </a:solidFill>
              </a:rPr>
              <a:t>Using EHR Data and Clinician Feedback to Determine the Intervention Targets</a:t>
            </a:r>
            <a:endParaRPr lang="en-US" sz="4000" cap="small" dirty="0" smtClean="0">
              <a:solidFill>
                <a:srgbClr val="194181"/>
              </a:solidFill>
            </a:endParaRPr>
          </a:p>
        </p:txBody>
      </p:sp>
      <p:sp>
        <p:nvSpPr>
          <p:cNvPr id="37" name="TextBox 36"/>
          <p:cNvSpPr txBox="1"/>
          <p:nvPr/>
        </p:nvSpPr>
        <p:spPr>
          <a:xfrm>
            <a:off x="26599128" y="392842"/>
            <a:ext cx="6468430" cy="619400"/>
          </a:xfrm>
          <a:prstGeom prst="rect">
            <a:avLst/>
          </a:prstGeom>
          <a:noFill/>
        </p:spPr>
        <p:txBody>
          <a:bodyPr wrap="square" lIns="80010" tIns="40005" rIns="80010" bIns="40005" rtlCol="0">
            <a:spAutoFit/>
          </a:bodyPr>
          <a:lstStyle/>
          <a:p>
            <a:r>
              <a:rPr lang="en-US" sz="3500" dirty="0" smtClean="0">
                <a:solidFill>
                  <a:schemeClr val="tx1">
                    <a:lumMod val="75000"/>
                    <a:lumOff val="25000"/>
                  </a:schemeClr>
                </a:solidFill>
              </a:rPr>
              <a:t>Center for Biomedical Informatics </a:t>
            </a:r>
            <a:endParaRPr lang="en-US" sz="3500" dirty="0">
              <a:solidFill>
                <a:schemeClr val="tx1">
                  <a:lumMod val="75000"/>
                  <a:lumOff val="25000"/>
                </a:schemeClr>
              </a:solidFill>
            </a:endParaRPr>
          </a:p>
        </p:txBody>
      </p:sp>
      <p:sp>
        <p:nvSpPr>
          <p:cNvPr id="40" name="TextBox 39"/>
          <p:cNvSpPr txBox="1"/>
          <p:nvPr/>
        </p:nvSpPr>
        <p:spPr>
          <a:xfrm>
            <a:off x="29011405" y="1917307"/>
            <a:ext cx="3615303" cy="647100"/>
          </a:xfrm>
          <a:prstGeom prst="rect">
            <a:avLst/>
          </a:prstGeom>
          <a:noFill/>
        </p:spPr>
        <p:txBody>
          <a:bodyPr wrap="square" lIns="80010" tIns="40005" rIns="80010" bIns="40005" rtlCol="0">
            <a:spAutoFit/>
          </a:bodyPr>
          <a:lstStyle/>
          <a:p>
            <a:pPr algn="ctr" defTabSz="490340">
              <a:spcBef>
                <a:spcPct val="50000"/>
              </a:spcBef>
              <a:buClr>
                <a:schemeClr val="accent2"/>
              </a:buClr>
              <a:buSzPct val="80000"/>
            </a:pPr>
            <a:r>
              <a:rPr lang="en-US" sz="1600" b="1" u="sng" dirty="0" smtClean="0">
                <a:solidFill>
                  <a:srgbClr val="194181"/>
                </a:solidFill>
              </a:rPr>
              <a:t>For more information, please contact:</a:t>
            </a:r>
          </a:p>
          <a:p>
            <a:pPr algn="ctr" defTabSz="490340">
              <a:lnSpc>
                <a:spcPct val="80000"/>
              </a:lnSpc>
              <a:spcBef>
                <a:spcPct val="50000"/>
              </a:spcBef>
            </a:pPr>
            <a:r>
              <a:rPr lang="en-US" sz="1600" b="1" dirty="0" smtClean="0">
                <a:solidFill>
                  <a:srgbClr val="194181"/>
                </a:solidFill>
              </a:rPr>
              <a:t>Email: michelj@email.chop.edu   </a:t>
            </a:r>
          </a:p>
        </p:txBody>
      </p:sp>
      <p:pic>
        <p:nvPicPr>
          <p:cNvPr id="41" name="Picture 40" descr="CBMi.eps"/>
          <p:cNvPicPr/>
          <p:nvPr/>
        </p:nvPicPr>
        <p:blipFill>
          <a:blip r:embed="rId3"/>
          <a:stretch>
            <a:fillRect/>
          </a:stretch>
        </p:blipFill>
        <p:spPr>
          <a:xfrm>
            <a:off x="25081454" y="379962"/>
            <a:ext cx="1517674" cy="508000"/>
          </a:xfrm>
          <a:prstGeom prst="rect">
            <a:avLst/>
          </a:prstGeom>
        </p:spPr>
      </p:pic>
      <p:sp>
        <p:nvSpPr>
          <p:cNvPr id="47" name="Text Box 149"/>
          <p:cNvSpPr txBox="1">
            <a:spLocks noChangeArrowheads="1"/>
          </p:cNvSpPr>
          <p:nvPr/>
        </p:nvSpPr>
        <p:spPr bwMode="auto">
          <a:xfrm>
            <a:off x="12941175" y="3324292"/>
            <a:ext cx="10170285" cy="665013"/>
          </a:xfrm>
          <a:prstGeom prst="rect">
            <a:avLst/>
          </a:prstGeom>
          <a:noFill/>
          <a:ln w="9525">
            <a:noFill/>
            <a:miter lim="800000"/>
            <a:headEnd/>
            <a:tailEnd/>
          </a:ln>
        </p:spPr>
        <p:txBody>
          <a:bodyPr wrap="square" lIns="48983" tIns="24491" rIns="48983" bIns="24491">
            <a:spAutoFit/>
          </a:bodyPr>
          <a:lstStyle/>
          <a:p>
            <a:pPr defTabSz="490340">
              <a:spcBef>
                <a:spcPct val="50000"/>
              </a:spcBef>
            </a:pPr>
            <a:r>
              <a:rPr lang="en-US" sz="4000" b="1" dirty="0" smtClean="0">
                <a:solidFill>
                  <a:srgbClr val="194181"/>
                </a:solidFill>
              </a:rPr>
              <a:t>Results</a:t>
            </a:r>
            <a:endParaRPr lang="en-US" sz="4000" b="1" dirty="0">
              <a:solidFill>
                <a:srgbClr val="194181"/>
              </a:solidFill>
            </a:endParaRPr>
          </a:p>
        </p:txBody>
      </p:sp>
      <p:sp>
        <p:nvSpPr>
          <p:cNvPr id="60" name="Text Box 149"/>
          <p:cNvSpPr txBox="1">
            <a:spLocks noChangeArrowheads="1"/>
          </p:cNvSpPr>
          <p:nvPr/>
        </p:nvSpPr>
        <p:spPr bwMode="auto">
          <a:xfrm>
            <a:off x="23736301" y="3355588"/>
            <a:ext cx="8857830" cy="665013"/>
          </a:xfrm>
          <a:prstGeom prst="rect">
            <a:avLst/>
          </a:prstGeom>
          <a:noFill/>
          <a:ln w="9525">
            <a:noFill/>
            <a:miter lim="800000"/>
            <a:headEnd/>
            <a:tailEnd/>
          </a:ln>
        </p:spPr>
        <p:txBody>
          <a:bodyPr wrap="square" lIns="48983" tIns="24491" rIns="48983" bIns="24491">
            <a:spAutoFit/>
          </a:bodyPr>
          <a:lstStyle/>
          <a:p>
            <a:pPr defTabSz="490340">
              <a:spcBef>
                <a:spcPct val="50000"/>
              </a:spcBef>
            </a:pPr>
            <a:r>
              <a:rPr lang="en-US" sz="4000" b="1" dirty="0" smtClean="0">
                <a:solidFill>
                  <a:srgbClr val="194181"/>
                </a:solidFill>
              </a:rPr>
              <a:t>Discussion</a:t>
            </a:r>
            <a:endParaRPr lang="en-US" sz="4000" b="1" dirty="0">
              <a:solidFill>
                <a:srgbClr val="194181"/>
              </a:solidFill>
            </a:endParaRPr>
          </a:p>
        </p:txBody>
      </p:sp>
      <p:sp>
        <p:nvSpPr>
          <p:cNvPr id="69" name="Rectangle 2"/>
          <p:cNvSpPr>
            <a:spLocks noChangeArrowheads="1"/>
          </p:cNvSpPr>
          <p:nvPr/>
        </p:nvSpPr>
        <p:spPr bwMode="auto">
          <a:xfrm>
            <a:off x="0" y="2564407"/>
            <a:ext cx="32918400" cy="772519"/>
          </a:xfrm>
          <a:prstGeom prst="rect">
            <a:avLst/>
          </a:prstGeom>
          <a:noFill/>
          <a:ln w="9525">
            <a:noFill/>
            <a:miter lim="800000"/>
            <a:headEnd/>
            <a:tailEnd/>
          </a:ln>
          <a:effectLst/>
        </p:spPr>
        <p:txBody>
          <a:bodyPr vert="horz" wrap="square" lIns="384048" tIns="192024" rIns="384048" bIns="192024" numCol="1" anchor="ctr" anchorCtr="0" compatLnSpc="1">
            <a:prstTxWarp prst="textNoShape">
              <a:avLst/>
            </a:prstTxWarp>
            <a:spAutoFit/>
          </a:bodyPr>
          <a:lstStyle/>
          <a:p>
            <a:pPr algn="ctr"/>
            <a:r>
              <a:rPr lang="en-US" sz="2500" b="1" dirty="0" smtClean="0">
                <a:solidFill>
                  <a:srgbClr val="000000"/>
                </a:solidFill>
                <a:latin typeface="+mj-lt"/>
                <a:ea typeface="Cambria" pitchFamily="18" charset="0"/>
                <a:cs typeface="Arial" pitchFamily="34" charset="0"/>
              </a:rPr>
              <a:t>Jeremy Michel, MD, MHS</a:t>
            </a:r>
            <a:r>
              <a:rPr lang="en-US" sz="2500" dirty="0" smtClean="0">
                <a:solidFill>
                  <a:srgbClr val="000000"/>
                </a:solidFill>
                <a:latin typeface="+mj-lt"/>
                <a:ea typeface="Cambria" pitchFamily="18" charset="0"/>
                <a:cs typeface="Times New Roman" pitchFamily="18" charset="0"/>
              </a:rPr>
              <a:t>, </a:t>
            </a:r>
            <a:r>
              <a:rPr lang="en-US" sz="2500" dirty="0" smtClean="0">
                <a:latin typeface="+mj-lt"/>
              </a:rPr>
              <a:t>Pediatrics and Clinical Informatics, </a:t>
            </a:r>
            <a:r>
              <a:rPr lang="en-US" sz="2500" b="1" dirty="0" smtClean="0">
                <a:solidFill>
                  <a:srgbClr val="000000"/>
                </a:solidFill>
                <a:latin typeface="+mj-lt"/>
                <a:ea typeface="Cambria" pitchFamily="18" charset="0"/>
                <a:cs typeface="Arial" pitchFamily="34" charset="0"/>
              </a:rPr>
              <a:t>Mari Mui, MD, </a:t>
            </a:r>
            <a:r>
              <a:rPr lang="en-US" sz="2500" dirty="0" smtClean="0">
                <a:solidFill>
                  <a:srgbClr val="000000"/>
                </a:solidFill>
                <a:latin typeface="+mj-lt"/>
                <a:ea typeface="Cambria" pitchFamily="18" charset="0"/>
                <a:cs typeface="Arial" pitchFamily="34" charset="0"/>
              </a:rPr>
              <a:t>Pediatrics, </a:t>
            </a:r>
            <a:r>
              <a:rPr lang="en-US" sz="2500" b="1" dirty="0" smtClean="0">
                <a:solidFill>
                  <a:srgbClr val="000000"/>
                </a:solidFill>
                <a:latin typeface="+mj-lt"/>
                <a:ea typeface="Cambria" pitchFamily="18" charset="0"/>
                <a:cs typeface="Arial" pitchFamily="34" charset="0"/>
              </a:rPr>
              <a:t>Allison Herman, MEd</a:t>
            </a:r>
            <a:r>
              <a:rPr lang="en-US" sz="2500" b="1" dirty="0">
                <a:solidFill>
                  <a:srgbClr val="000000"/>
                </a:solidFill>
                <a:latin typeface="+mj-lt"/>
                <a:ea typeface="Cambria" pitchFamily="18" charset="0"/>
                <a:cs typeface="Arial" pitchFamily="34" charset="0"/>
              </a:rPr>
              <a:t>, </a:t>
            </a:r>
            <a:r>
              <a:rPr lang="en-US" sz="2500" b="1" dirty="0" smtClean="0">
                <a:solidFill>
                  <a:srgbClr val="000000"/>
                </a:solidFill>
                <a:latin typeface="+mj-lt"/>
                <a:ea typeface="Cambria" pitchFamily="18" charset="0"/>
                <a:cs typeface="Arial" pitchFamily="34" charset="0"/>
              </a:rPr>
              <a:t>MPH</a:t>
            </a:r>
            <a:r>
              <a:rPr lang="en-US" sz="2500" dirty="0" smtClean="0">
                <a:solidFill>
                  <a:srgbClr val="000000"/>
                </a:solidFill>
                <a:latin typeface="+mj-lt"/>
                <a:ea typeface="Cambria" pitchFamily="18" charset="0"/>
                <a:cs typeface="Arial" pitchFamily="34" charset="0"/>
              </a:rPr>
              <a:t>, Clinical Research Coordinator, </a:t>
            </a:r>
            <a:r>
              <a:rPr lang="en-US" sz="2500" b="1" dirty="0" smtClean="0">
                <a:solidFill>
                  <a:srgbClr val="000000"/>
                </a:solidFill>
                <a:latin typeface="+mj-lt"/>
                <a:ea typeface="Cambria" pitchFamily="18" charset="0"/>
                <a:cs typeface="Arial" pitchFamily="34" charset="0"/>
              </a:rPr>
              <a:t>Patricia DeRusso, MD, MS </a:t>
            </a:r>
            <a:r>
              <a:rPr lang="en-US" sz="2500" dirty="0" smtClean="0">
                <a:solidFill>
                  <a:srgbClr val="000000"/>
                </a:solidFill>
                <a:ea typeface="Cambria" pitchFamily="18" charset="0"/>
                <a:cs typeface="Arial" pitchFamily="34" charset="0"/>
              </a:rPr>
              <a:t>Director, Healthy Weight Program</a:t>
            </a:r>
          </a:p>
        </p:txBody>
      </p:sp>
      <p:sp>
        <p:nvSpPr>
          <p:cNvPr id="90" name="Rounded Rectangle 89"/>
          <p:cNvSpPr/>
          <p:nvPr/>
        </p:nvSpPr>
        <p:spPr bwMode="auto">
          <a:xfrm>
            <a:off x="23568995" y="18641961"/>
            <a:ext cx="8870399" cy="3159320"/>
          </a:xfrm>
          <a:prstGeom prst="roundRect">
            <a:avLst/>
          </a:prstGeom>
          <a:solidFill>
            <a:schemeClr val="accent1">
              <a:alpha val="15000"/>
            </a:schemeClr>
          </a:solidFill>
          <a:ln w="9525" cap="flat" cmpd="sng" algn="ctr">
            <a:noFill/>
            <a:prstDash val="solid"/>
            <a:round/>
            <a:headEnd type="none" w="med" len="med"/>
            <a:tailEnd type="none" w="med" len="med"/>
          </a:ln>
          <a:effectLst/>
        </p:spPr>
        <p:txBody>
          <a:bodyPr vert="horz" wrap="square" lIns="80010" tIns="40005" rIns="80010" bIns="40005" numCol="1" rtlCol="0" anchor="t" anchorCtr="0" compatLnSpc="1">
            <a:prstTxWarp prst="textNoShape">
              <a:avLst/>
            </a:prstTxWarp>
          </a:bodyPr>
          <a:lstStyle/>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p:txBody>
      </p:sp>
      <p:sp>
        <p:nvSpPr>
          <p:cNvPr id="91" name="Text Box 587"/>
          <p:cNvSpPr txBox="1">
            <a:spLocks noChangeArrowheads="1"/>
          </p:cNvSpPr>
          <p:nvPr/>
        </p:nvSpPr>
        <p:spPr bwMode="auto">
          <a:xfrm>
            <a:off x="23736301" y="19322243"/>
            <a:ext cx="8732812" cy="2242360"/>
          </a:xfrm>
          <a:prstGeom prst="rect">
            <a:avLst/>
          </a:prstGeom>
          <a:noFill/>
          <a:ln w="9525">
            <a:noFill/>
            <a:miter lim="800000"/>
            <a:headEnd/>
            <a:tailEnd/>
          </a:ln>
          <a:effectLst>
            <a:softEdge rad="520700"/>
          </a:effectLst>
        </p:spPr>
        <p:txBody>
          <a:bodyPr wrap="square" lIns="87076" tIns="43537" rIns="87076" bIns="43537">
            <a:spAutoFit/>
          </a:bodyPr>
          <a:lstStyle/>
          <a:p>
            <a:pPr defTabSz="870943">
              <a:buSzPct val="200000"/>
            </a:pPr>
            <a:r>
              <a:rPr lang="en-US" sz="2800" dirty="0" smtClean="0"/>
              <a:t>Using our EHR data and clinician feedback we have  identified targets for our future CDS intervention. We anticipate that encouraging provider involvement at this early stage will improve  clinician acceptance of the in development Clinical Decision Support.</a:t>
            </a:r>
            <a:endParaRPr lang="en-US" sz="2800" dirty="0"/>
          </a:p>
        </p:txBody>
      </p:sp>
      <p:sp>
        <p:nvSpPr>
          <p:cNvPr id="92" name="Text Box 148"/>
          <p:cNvSpPr txBox="1">
            <a:spLocks noChangeArrowheads="1"/>
          </p:cNvSpPr>
          <p:nvPr/>
        </p:nvSpPr>
        <p:spPr bwMode="auto">
          <a:xfrm>
            <a:off x="23703724" y="18641961"/>
            <a:ext cx="8583517" cy="665013"/>
          </a:xfrm>
          <a:prstGeom prst="rect">
            <a:avLst/>
          </a:prstGeom>
          <a:noFill/>
          <a:ln w="9525">
            <a:noFill/>
            <a:miter lim="800000"/>
            <a:headEnd/>
            <a:tailEnd/>
          </a:ln>
        </p:spPr>
        <p:txBody>
          <a:bodyPr wrap="square" lIns="48983" tIns="24491" rIns="48983" bIns="24491">
            <a:spAutoFit/>
          </a:bodyPr>
          <a:lstStyle/>
          <a:p>
            <a:pPr defTabSz="490340">
              <a:spcBef>
                <a:spcPct val="50000"/>
              </a:spcBef>
            </a:pPr>
            <a:r>
              <a:rPr lang="en-US" sz="4000" b="1" dirty="0" smtClean="0">
                <a:solidFill>
                  <a:srgbClr val="194181"/>
                </a:solidFill>
              </a:rPr>
              <a:t>Summary</a:t>
            </a:r>
            <a:endParaRPr lang="en-US" sz="4000" b="1" dirty="0">
              <a:solidFill>
                <a:srgbClr val="194181"/>
              </a:solidFill>
            </a:endParaRPr>
          </a:p>
        </p:txBody>
      </p:sp>
      <p:sp>
        <p:nvSpPr>
          <p:cNvPr id="78" name="Rounded Rectangle 77"/>
          <p:cNvSpPr/>
          <p:nvPr/>
        </p:nvSpPr>
        <p:spPr bwMode="auto">
          <a:xfrm>
            <a:off x="23603405" y="8890909"/>
            <a:ext cx="8990726" cy="689719"/>
          </a:xfrm>
          <a:prstGeom prst="roundRect">
            <a:avLst/>
          </a:prstGeom>
          <a:solidFill>
            <a:schemeClr val="accent1">
              <a:alpha val="15000"/>
            </a:schemeClr>
          </a:solidFill>
          <a:ln w="9525" cap="flat" cmpd="sng" algn="ctr">
            <a:noFill/>
            <a:prstDash val="solid"/>
            <a:round/>
            <a:headEnd type="none" w="med" len="med"/>
            <a:tailEnd type="none" w="med" len="med"/>
          </a:ln>
          <a:effectLst/>
        </p:spPr>
        <p:txBody>
          <a:bodyPr vert="horz" wrap="square" lIns="80010" tIns="40005" rIns="80010" bIns="40005" numCol="1" rtlCol="0" anchor="t" anchorCtr="0" compatLnSpc="1">
            <a:prstTxWarp prst="textNoShape">
              <a:avLst/>
            </a:prstTxWarp>
          </a:bodyPr>
          <a:lstStyle/>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p:txBody>
      </p:sp>
      <p:sp>
        <p:nvSpPr>
          <p:cNvPr id="81" name="Text Box 149"/>
          <p:cNvSpPr txBox="1">
            <a:spLocks noChangeArrowheads="1"/>
          </p:cNvSpPr>
          <p:nvPr/>
        </p:nvSpPr>
        <p:spPr bwMode="auto">
          <a:xfrm>
            <a:off x="23703724" y="8918579"/>
            <a:ext cx="8874321" cy="662049"/>
          </a:xfrm>
          <a:prstGeom prst="rect">
            <a:avLst/>
          </a:prstGeom>
          <a:noFill/>
          <a:ln w="9525">
            <a:noFill/>
            <a:miter lim="800000"/>
            <a:headEnd/>
            <a:tailEnd/>
          </a:ln>
        </p:spPr>
        <p:txBody>
          <a:bodyPr wrap="square" lIns="48983" tIns="24491" rIns="48983" bIns="24491">
            <a:spAutoFit/>
          </a:bodyPr>
          <a:lstStyle/>
          <a:p>
            <a:pPr defTabSz="490340">
              <a:spcBef>
                <a:spcPct val="50000"/>
              </a:spcBef>
            </a:pPr>
            <a:r>
              <a:rPr lang="en-US" sz="4000" b="1" dirty="0" smtClean="0">
                <a:solidFill>
                  <a:srgbClr val="194181"/>
                </a:solidFill>
              </a:rPr>
              <a:t>The Future</a:t>
            </a:r>
            <a:endParaRPr lang="en-US" sz="4000" b="1" dirty="0">
              <a:solidFill>
                <a:srgbClr val="194181"/>
              </a:solidFill>
            </a:endParaRPr>
          </a:p>
        </p:txBody>
      </p:sp>
      <p:sp>
        <p:nvSpPr>
          <p:cNvPr id="2" name="TextBox 1"/>
          <p:cNvSpPr txBox="1"/>
          <p:nvPr/>
        </p:nvSpPr>
        <p:spPr>
          <a:xfrm>
            <a:off x="747137" y="3931866"/>
            <a:ext cx="11885379" cy="5816977"/>
          </a:xfrm>
          <a:prstGeom prst="rect">
            <a:avLst/>
          </a:prstGeom>
          <a:noFill/>
        </p:spPr>
        <p:txBody>
          <a:bodyPr wrap="square" rtlCol="0">
            <a:spAutoFit/>
          </a:bodyPr>
          <a:lstStyle/>
          <a:p>
            <a:pPr>
              <a:lnSpc>
                <a:spcPct val="150000"/>
              </a:lnSpc>
            </a:pPr>
            <a:r>
              <a:rPr lang="en-US" sz="3200" dirty="0" smtClean="0"/>
              <a:t>Childhood obesity is a national health crisis</a:t>
            </a:r>
          </a:p>
          <a:p>
            <a:pPr>
              <a:lnSpc>
                <a:spcPct val="150000"/>
              </a:lnSpc>
            </a:pPr>
            <a:r>
              <a:rPr lang="en-US" sz="3200" dirty="0" smtClean="0"/>
              <a:t>Clinicians do not consistently recognize obesity or overweight status</a:t>
            </a:r>
          </a:p>
          <a:p>
            <a:pPr>
              <a:lnSpc>
                <a:spcPct val="150000"/>
              </a:lnSpc>
            </a:pPr>
            <a:r>
              <a:rPr lang="en-US" sz="3200" dirty="0" smtClean="0"/>
              <a:t>Clinicians do not consistently document obesity or overweight status</a:t>
            </a:r>
          </a:p>
          <a:p>
            <a:pPr>
              <a:lnSpc>
                <a:spcPct val="150000"/>
              </a:lnSpc>
            </a:pPr>
            <a:r>
              <a:rPr lang="en-US" sz="3200" dirty="0" smtClean="0"/>
              <a:t>Lack of recognition or documentation can prevent initiation of therapy</a:t>
            </a:r>
          </a:p>
          <a:p>
            <a:pPr>
              <a:lnSpc>
                <a:spcPct val="150000"/>
              </a:lnSpc>
            </a:pPr>
            <a:r>
              <a:rPr lang="en-US" sz="3200" dirty="0" smtClean="0"/>
              <a:t>Clinical Decision Support (CDS) can be used to improve recognition</a:t>
            </a:r>
          </a:p>
          <a:p>
            <a:pPr>
              <a:lnSpc>
                <a:spcPct val="150000"/>
              </a:lnSpc>
            </a:pPr>
            <a:r>
              <a:rPr lang="en-US" sz="3200" dirty="0" smtClean="0"/>
              <a:t>CDS may be beneficial for other aspects of management, however:</a:t>
            </a:r>
          </a:p>
          <a:p>
            <a:pPr marL="868363" lvl="1" indent="-411163">
              <a:buFont typeface="Arial" pitchFamily="34" charset="0"/>
              <a:buChar char="•"/>
            </a:pPr>
            <a:r>
              <a:rPr lang="en-US" sz="2800" dirty="0"/>
              <a:t>Baseline data on obesity recommendation adherence i</a:t>
            </a:r>
            <a:r>
              <a:rPr lang="en-US" sz="2800" dirty="0" smtClean="0"/>
              <a:t>s </a:t>
            </a:r>
            <a:r>
              <a:rPr lang="en-US" sz="2800" dirty="0"/>
              <a:t>unknown</a:t>
            </a:r>
          </a:p>
          <a:p>
            <a:pPr marL="868363" lvl="1" indent="-411163">
              <a:buFont typeface="Arial" pitchFamily="34" charset="0"/>
              <a:buChar char="•"/>
            </a:pPr>
            <a:r>
              <a:rPr lang="en-US" sz="2800" dirty="0" smtClean="0"/>
              <a:t>Comprehensive CDS interventions in pediatrics are not well studied</a:t>
            </a:r>
          </a:p>
          <a:p>
            <a:pPr marL="868363" lvl="1" indent="-411163">
              <a:buFont typeface="Arial" pitchFamily="34" charset="0"/>
              <a:buChar char="•"/>
            </a:pPr>
            <a:r>
              <a:rPr lang="en-US" sz="2800" dirty="0" smtClean="0"/>
              <a:t>It was unclear what type of CDS would be beneficial in our institution</a:t>
            </a:r>
          </a:p>
        </p:txBody>
      </p:sp>
      <p:sp>
        <p:nvSpPr>
          <p:cNvPr id="88" name="Rounded Rectangle 87"/>
          <p:cNvSpPr/>
          <p:nvPr/>
        </p:nvSpPr>
        <p:spPr bwMode="auto">
          <a:xfrm>
            <a:off x="568293" y="10381963"/>
            <a:ext cx="12064224" cy="2652404"/>
          </a:xfrm>
          <a:prstGeom prst="roundRect">
            <a:avLst/>
          </a:prstGeom>
          <a:solidFill>
            <a:schemeClr val="accent1">
              <a:alpha val="15000"/>
            </a:schemeClr>
          </a:solidFill>
          <a:ln w="9525" cap="flat" cmpd="sng" algn="ctr">
            <a:noFill/>
            <a:prstDash val="solid"/>
            <a:round/>
            <a:headEnd type="none" w="med" len="med"/>
            <a:tailEnd type="none" w="med" len="med"/>
          </a:ln>
          <a:effectLst/>
        </p:spPr>
        <p:txBody>
          <a:bodyPr vert="horz" wrap="square" lIns="80010" tIns="40005" rIns="80010" bIns="40005" numCol="1" rtlCol="0" anchor="t" anchorCtr="0" compatLnSpc="1">
            <a:prstTxWarp prst="textNoShape">
              <a:avLst/>
            </a:prstTxWarp>
          </a:bodyPr>
          <a:lstStyle/>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p:txBody>
      </p:sp>
      <p:sp>
        <p:nvSpPr>
          <p:cNvPr id="93" name="Text Box 149"/>
          <p:cNvSpPr txBox="1">
            <a:spLocks noChangeArrowheads="1"/>
          </p:cNvSpPr>
          <p:nvPr/>
        </p:nvSpPr>
        <p:spPr bwMode="auto">
          <a:xfrm>
            <a:off x="568294" y="10381962"/>
            <a:ext cx="12064224" cy="665013"/>
          </a:xfrm>
          <a:prstGeom prst="rect">
            <a:avLst/>
          </a:prstGeom>
          <a:noFill/>
          <a:ln w="9525">
            <a:noFill/>
            <a:miter lim="800000"/>
            <a:headEnd/>
            <a:tailEnd/>
          </a:ln>
        </p:spPr>
        <p:txBody>
          <a:bodyPr wrap="square" lIns="48983" tIns="24491" rIns="48983" bIns="24491">
            <a:spAutoFit/>
          </a:bodyPr>
          <a:lstStyle/>
          <a:p>
            <a:pPr defTabSz="490340">
              <a:spcBef>
                <a:spcPct val="50000"/>
              </a:spcBef>
            </a:pPr>
            <a:r>
              <a:rPr lang="en-US" sz="4000" b="1" dirty="0" smtClean="0">
                <a:solidFill>
                  <a:srgbClr val="194181"/>
                </a:solidFill>
              </a:rPr>
              <a:t>  		Objectives</a:t>
            </a:r>
            <a:endParaRPr lang="en-US" sz="4000" b="1" dirty="0">
              <a:solidFill>
                <a:srgbClr val="194181"/>
              </a:solidFill>
            </a:endParaRPr>
          </a:p>
        </p:txBody>
      </p:sp>
      <p:sp>
        <p:nvSpPr>
          <p:cNvPr id="94" name="TextBox 93"/>
          <p:cNvSpPr txBox="1"/>
          <p:nvPr/>
        </p:nvSpPr>
        <p:spPr>
          <a:xfrm>
            <a:off x="657716" y="10972264"/>
            <a:ext cx="11885379" cy="2062103"/>
          </a:xfrm>
          <a:prstGeom prst="rect">
            <a:avLst/>
          </a:prstGeom>
          <a:noFill/>
        </p:spPr>
        <p:txBody>
          <a:bodyPr wrap="square" rtlCol="0">
            <a:spAutoFit/>
          </a:bodyPr>
          <a:lstStyle/>
          <a:p>
            <a:pPr marL="514350" indent="-514350">
              <a:buFont typeface="Arial" pitchFamily="34" charset="0"/>
              <a:buChar char="•"/>
            </a:pPr>
            <a:r>
              <a:rPr lang="en-US" sz="3200" dirty="0" smtClean="0"/>
              <a:t>Characterize adherence to obesity diagnosis and management recommendations using self-reported data and EHR data </a:t>
            </a:r>
          </a:p>
          <a:p>
            <a:pPr marL="514350" indent="-514350">
              <a:buFont typeface="Arial" pitchFamily="34" charset="0"/>
              <a:buChar char="•"/>
            </a:pPr>
            <a:r>
              <a:rPr lang="en-US" sz="3200" dirty="0" smtClean="0"/>
              <a:t>Obtain wide-based user input into the development of a CDS module for obesity management</a:t>
            </a:r>
          </a:p>
        </p:txBody>
      </p:sp>
      <p:sp>
        <p:nvSpPr>
          <p:cNvPr id="95" name="TextBox 94"/>
          <p:cNvSpPr txBox="1"/>
          <p:nvPr/>
        </p:nvSpPr>
        <p:spPr>
          <a:xfrm>
            <a:off x="657716" y="13829869"/>
            <a:ext cx="11885379" cy="7971413"/>
          </a:xfrm>
          <a:prstGeom prst="rect">
            <a:avLst/>
          </a:prstGeom>
          <a:noFill/>
        </p:spPr>
        <p:txBody>
          <a:bodyPr wrap="square" rtlCol="0">
            <a:spAutoFit/>
          </a:bodyPr>
          <a:lstStyle/>
          <a:p>
            <a:r>
              <a:rPr lang="en-US" sz="2800" dirty="0" smtClean="0"/>
              <a:t>Determined baseline overweight/obesity prevalence within CHOP Care Network</a:t>
            </a:r>
          </a:p>
          <a:p>
            <a:r>
              <a:rPr lang="en-US" sz="2800" dirty="0" smtClean="0"/>
              <a:t>Developed metrics for two recommendations from the </a:t>
            </a:r>
            <a:r>
              <a:rPr lang="en-US" sz="2800" i="1" dirty="0" smtClean="0"/>
              <a:t>‘</a:t>
            </a:r>
            <a:r>
              <a:rPr lang="en-US" sz="2800" i="1" u="sng" dirty="0" smtClean="0"/>
              <a:t>Expert Committee Recommendations Regarding the Prevention, Assessment, and Treatment of Child and Adolescent Overweight and Obesity</a:t>
            </a:r>
            <a:r>
              <a:rPr lang="en-US" sz="2800" i="1" dirty="0" smtClean="0"/>
              <a:t>:’</a:t>
            </a:r>
          </a:p>
          <a:p>
            <a:pPr marL="457200" indent="-457200">
              <a:buFont typeface="Arial" pitchFamily="34" charset="0"/>
              <a:buChar char="•"/>
            </a:pPr>
            <a:r>
              <a:rPr lang="en-US" sz="2800" dirty="0" smtClean="0"/>
              <a:t>Appropriate documentation </a:t>
            </a:r>
            <a:r>
              <a:rPr lang="en-US" sz="2800" dirty="0"/>
              <a:t>of weight </a:t>
            </a:r>
            <a:r>
              <a:rPr lang="en-US" sz="2800" dirty="0" smtClean="0"/>
              <a:t>status using ICD-9 codes</a:t>
            </a:r>
          </a:p>
          <a:p>
            <a:pPr marL="1311275" lvl="1" indent="-579438">
              <a:buFont typeface="Arial" pitchFamily="34" charset="0"/>
              <a:buChar char="•"/>
            </a:pPr>
            <a:r>
              <a:rPr lang="en-US" sz="2400" dirty="0" smtClean="0"/>
              <a:t>Diagnosis of overweight at a visit or as a problem list entry for patients with a BMI between 85</a:t>
            </a:r>
            <a:r>
              <a:rPr lang="en-US" sz="2400" baseline="30000" dirty="0" smtClean="0"/>
              <a:t>th</a:t>
            </a:r>
            <a:r>
              <a:rPr lang="en-US" sz="2400" dirty="0" smtClean="0"/>
              <a:t> and 95</a:t>
            </a:r>
            <a:r>
              <a:rPr lang="en-US" sz="2400" baseline="30000" dirty="0" smtClean="0"/>
              <a:t>th</a:t>
            </a:r>
            <a:r>
              <a:rPr lang="en-US" sz="2400" dirty="0" smtClean="0"/>
              <a:t> percentile</a:t>
            </a:r>
          </a:p>
          <a:p>
            <a:pPr marL="1311275" lvl="1" indent="-579438">
              <a:buFont typeface="Arial" pitchFamily="34" charset="0"/>
              <a:buChar char="•"/>
            </a:pPr>
            <a:r>
              <a:rPr lang="en-US" sz="2400" dirty="0" smtClean="0"/>
              <a:t>Diagnosis of obese  at a visit or as a problem list entry for patients with a BMI above the 95</a:t>
            </a:r>
            <a:r>
              <a:rPr lang="en-US" sz="2400" baseline="30000" dirty="0" smtClean="0"/>
              <a:t>th</a:t>
            </a:r>
            <a:r>
              <a:rPr lang="en-US" sz="2400" dirty="0" smtClean="0"/>
              <a:t> percentile</a:t>
            </a:r>
          </a:p>
          <a:p>
            <a:pPr marL="457200" indent="-457200">
              <a:buFont typeface="Arial" pitchFamily="34" charset="0"/>
              <a:buChar char="•"/>
            </a:pPr>
            <a:r>
              <a:rPr lang="en-US" sz="2800" dirty="0" smtClean="0"/>
              <a:t>Appropriate laboratory evaluation for comorbidities in children ages 10+</a:t>
            </a:r>
          </a:p>
          <a:p>
            <a:pPr marL="1311275" lvl="1" indent="-609600">
              <a:buFont typeface="Arial" pitchFamily="34" charset="0"/>
              <a:buChar char="•"/>
            </a:pPr>
            <a:r>
              <a:rPr lang="en-US" sz="2400" dirty="0" smtClean="0"/>
              <a:t>AST/ALT/Glucose/Lipid ordered within the past 2 years or at  the index visit</a:t>
            </a:r>
          </a:p>
          <a:p>
            <a:r>
              <a:rPr lang="en-US" sz="2800" dirty="0" smtClean="0"/>
              <a:t>Used SQL to collect data on 208,643 patients seen Jan 1</a:t>
            </a:r>
            <a:r>
              <a:rPr lang="en-US" sz="2800" baseline="30000" dirty="0" smtClean="0"/>
              <a:t>st</a:t>
            </a:r>
            <a:r>
              <a:rPr lang="en-US" sz="2800" dirty="0" smtClean="0"/>
              <a:t> 2012 to Dec 31</a:t>
            </a:r>
            <a:r>
              <a:rPr lang="en-US" sz="2800" baseline="30000" dirty="0" smtClean="0"/>
              <a:t>st</a:t>
            </a:r>
            <a:r>
              <a:rPr lang="en-US" sz="2800" dirty="0" smtClean="0"/>
              <a:t> 2012</a:t>
            </a:r>
          </a:p>
          <a:p>
            <a:endParaRPr lang="en-US" sz="2800" dirty="0" smtClean="0"/>
          </a:p>
          <a:p>
            <a:r>
              <a:rPr lang="en-US" sz="2800" dirty="0" smtClean="0"/>
              <a:t>Administered survey to 311 Primary Care Physicians in the CHOP Care Network</a:t>
            </a:r>
          </a:p>
          <a:p>
            <a:r>
              <a:rPr lang="en-US" sz="2800" dirty="0" smtClean="0"/>
              <a:t>Surveys administered through </a:t>
            </a:r>
            <a:r>
              <a:rPr lang="en-US" sz="2800" dirty="0" err="1" smtClean="0"/>
              <a:t>RedCAP</a:t>
            </a:r>
            <a:r>
              <a:rPr lang="en-US" sz="2800" dirty="0" smtClean="0"/>
              <a:t> to support anonymous data collection</a:t>
            </a:r>
          </a:p>
          <a:p>
            <a:r>
              <a:rPr lang="en-US" sz="2800" dirty="0" smtClean="0"/>
              <a:t>Survey questions covered:</a:t>
            </a:r>
          </a:p>
          <a:p>
            <a:pPr marL="457200" indent="-457200">
              <a:buFont typeface="Arial" pitchFamily="34" charset="0"/>
              <a:buChar char="•"/>
            </a:pPr>
            <a:r>
              <a:rPr lang="en-US" sz="2800" dirty="0" smtClean="0"/>
              <a:t>various </a:t>
            </a:r>
            <a:r>
              <a:rPr lang="en-US" sz="2800" dirty="0"/>
              <a:t>clinician </a:t>
            </a:r>
            <a:r>
              <a:rPr lang="en-US" sz="2800" dirty="0" smtClean="0"/>
              <a:t>roles in obesity management</a:t>
            </a:r>
          </a:p>
          <a:p>
            <a:pPr marL="457200" indent="-457200">
              <a:buFont typeface="Arial" pitchFamily="34" charset="0"/>
              <a:buChar char="•"/>
            </a:pPr>
            <a:r>
              <a:rPr lang="en-US" sz="2800" dirty="0" smtClean="0"/>
              <a:t>workflow and documentation practices</a:t>
            </a:r>
          </a:p>
          <a:p>
            <a:pPr marL="457200" indent="-457200">
              <a:buFont typeface="Arial" pitchFamily="34" charset="0"/>
              <a:buChar char="•"/>
            </a:pPr>
            <a:r>
              <a:rPr lang="en-US" sz="2800" dirty="0" smtClean="0"/>
              <a:t>opinions for proposed </a:t>
            </a:r>
            <a:r>
              <a:rPr lang="en-US" sz="2800" dirty="0"/>
              <a:t>intervention </a:t>
            </a:r>
            <a:r>
              <a:rPr lang="en-US" sz="2800" dirty="0" smtClean="0"/>
              <a:t>targets</a:t>
            </a:r>
          </a:p>
        </p:txBody>
      </p:sp>
      <p:sp>
        <p:nvSpPr>
          <p:cNvPr id="98" name="Rounded Rectangle 97"/>
          <p:cNvSpPr/>
          <p:nvPr/>
        </p:nvSpPr>
        <p:spPr bwMode="auto">
          <a:xfrm>
            <a:off x="23504672" y="3931868"/>
            <a:ext cx="9122036" cy="4674066"/>
          </a:xfrm>
          <a:prstGeom prst="roundRect">
            <a:avLst/>
          </a:prstGeom>
          <a:solidFill>
            <a:schemeClr val="accent1">
              <a:alpha val="15000"/>
            </a:schemeClr>
          </a:solidFill>
          <a:ln w="9525" cap="flat" cmpd="sng" algn="ctr">
            <a:noFill/>
            <a:prstDash val="solid"/>
            <a:round/>
            <a:headEnd type="none" w="med" len="med"/>
            <a:tailEnd type="none" w="med" len="med"/>
          </a:ln>
          <a:effectLst/>
        </p:spPr>
        <p:txBody>
          <a:bodyPr vert="horz" wrap="square" lIns="80010" tIns="40005" rIns="80010" bIns="40005" numCol="1" rtlCol="0" anchor="t" anchorCtr="0" compatLnSpc="1">
            <a:prstTxWarp prst="textNoShape">
              <a:avLst/>
            </a:prstTxWarp>
          </a:bodyPr>
          <a:lstStyle/>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p:txBody>
      </p:sp>
      <p:pic>
        <p:nvPicPr>
          <p:cNvPr id="1028" name="Picture 4" descr="C:\Users\michelj\AppData\Local\Microsoft\Windows\Temporary Internet Files\Content.Outlook\MS7831GK\healthy-weigh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194" y="107975"/>
            <a:ext cx="8688520" cy="1051974"/>
          </a:xfrm>
          <a:prstGeom prst="rect">
            <a:avLst/>
          </a:prstGeom>
          <a:noFill/>
          <a:extLst>
            <a:ext uri="{909E8E84-426E-40DD-AFC4-6F175D3DCCD1}">
              <a14:hiddenFill xmlns:a14="http://schemas.microsoft.com/office/drawing/2010/main">
                <a:solidFill>
                  <a:srgbClr val="FFFFFF"/>
                </a:solidFill>
              </a14:hiddenFill>
            </a:ext>
          </a:extLst>
        </p:spPr>
      </p:pic>
      <p:sp>
        <p:nvSpPr>
          <p:cNvPr id="101" name="Text Box 149"/>
          <p:cNvSpPr txBox="1">
            <a:spLocks noChangeArrowheads="1"/>
          </p:cNvSpPr>
          <p:nvPr/>
        </p:nvSpPr>
        <p:spPr bwMode="auto">
          <a:xfrm>
            <a:off x="13093575" y="4174157"/>
            <a:ext cx="10017883" cy="541903"/>
          </a:xfrm>
          <a:prstGeom prst="rect">
            <a:avLst/>
          </a:prstGeom>
          <a:noFill/>
          <a:ln w="9525">
            <a:noFill/>
            <a:miter lim="800000"/>
            <a:headEnd/>
            <a:tailEnd/>
          </a:ln>
        </p:spPr>
        <p:txBody>
          <a:bodyPr wrap="square" lIns="48983" tIns="24491" rIns="48983" bIns="24491">
            <a:spAutoFit/>
          </a:bodyPr>
          <a:lstStyle/>
          <a:p>
            <a:pPr defTabSz="490340">
              <a:spcBef>
                <a:spcPct val="50000"/>
              </a:spcBef>
            </a:pPr>
            <a:r>
              <a:rPr lang="en-US" sz="3200" u="sng" dirty="0" smtClean="0">
                <a:solidFill>
                  <a:srgbClr val="194181"/>
                </a:solidFill>
              </a:rPr>
              <a:t>Baseline overweight/obesity </a:t>
            </a:r>
            <a:r>
              <a:rPr lang="en-US" sz="3200" u="sng" dirty="0">
                <a:solidFill>
                  <a:srgbClr val="194181"/>
                </a:solidFill>
              </a:rPr>
              <a:t>p</a:t>
            </a:r>
            <a:r>
              <a:rPr lang="en-US" sz="3200" u="sng" dirty="0" smtClean="0">
                <a:solidFill>
                  <a:srgbClr val="194181"/>
                </a:solidFill>
              </a:rPr>
              <a:t>revalence</a:t>
            </a:r>
            <a:endParaRPr lang="en-US" sz="2400" dirty="0"/>
          </a:p>
        </p:txBody>
      </p:sp>
      <p:sp>
        <p:nvSpPr>
          <p:cNvPr id="102" name="TextBox 101"/>
          <p:cNvSpPr txBox="1"/>
          <p:nvPr/>
        </p:nvSpPr>
        <p:spPr>
          <a:xfrm>
            <a:off x="23635982" y="4204728"/>
            <a:ext cx="9282418" cy="4401205"/>
          </a:xfrm>
          <a:prstGeom prst="rect">
            <a:avLst/>
          </a:prstGeom>
          <a:noFill/>
        </p:spPr>
        <p:txBody>
          <a:bodyPr wrap="square" rtlCol="0">
            <a:spAutoFit/>
          </a:bodyPr>
          <a:lstStyle/>
          <a:p>
            <a:r>
              <a:rPr lang="en-US" sz="2800" dirty="0" smtClean="0"/>
              <a:t>There is a discrepancy between reported and calculated adherence to diagnosis and management recommendations</a:t>
            </a:r>
          </a:p>
          <a:p>
            <a:endParaRPr lang="en-US" sz="2800" dirty="0"/>
          </a:p>
          <a:p>
            <a:r>
              <a:rPr lang="en-US" sz="2800" dirty="0"/>
              <a:t>Although 99% of clinicians reported it is their role to diagnose obesity, fewer than half of obese patients had a </a:t>
            </a:r>
            <a:r>
              <a:rPr lang="en-US" sz="2800" dirty="0" smtClean="0"/>
              <a:t>diagnosis </a:t>
            </a:r>
          </a:p>
          <a:p>
            <a:endParaRPr lang="en-US" sz="2800" dirty="0"/>
          </a:p>
          <a:p>
            <a:r>
              <a:rPr lang="en-US" sz="2800" dirty="0"/>
              <a:t>Clinicians reported several different </a:t>
            </a:r>
            <a:r>
              <a:rPr lang="en-US" sz="2800" dirty="0" smtClean="0"/>
              <a:t>workflows, including </a:t>
            </a:r>
            <a:r>
              <a:rPr lang="en-US" sz="2800" dirty="0"/>
              <a:t>where they access BMI data and their </a:t>
            </a:r>
            <a:r>
              <a:rPr lang="en-US" sz="2800" dirty="0" smtClean="0"/>
              <a:t>role </a:t>
            </a:r>
            <a:r>
              <a:rPr lang="en-US" sz="2800" dirty="0"/>
              <a:t>in </a:t>
            </a:r>
            <a:r>
              <a:rPr lang="en-US" sz="2800" dirty="0" smtClean="0"/>
              <a:t>management</a:t>
            </a:r>
          </a:p>
          <a:p>
            <a:endParaRPr lang="en-US" sz="2800" dirty="0"/>
          </a:p>
          <a:p>
            <a:r>
              <a:rPr lang="en-US" sz="2800" dirty="0" smtClean="0"/>
              <a:t>There was a strong interest in a CDS intervention</a:t>
            </a:r>
          </a:p>
        </p:txBody>
      </p:sp>
      <p:sp>
        <p:nvSpPr>
          <p:cNvPr id="103" name="Rounded Rectangle 102"/>
          <p:cNvSpPr/>
          <p:nvPr/>
        </p:nvSpPr>
        <p:spPr bwMode="auto">
          <a:xfrm>
            <a:off x="23566021" y="9580628"/>
            <a:ext cx="9073372" cy="2791424"/>
          </a:xfrm>
          <a:prstGeom prst="roundRect">
            <a:avLst/>
          </a:prstGeom>
          <a:solidFill>
            <a:schemeClr val="accent1">
              <a:alpha val="15000"/>
            </a:schemeClr>
          </a:solidFill>
          <a:ln w="9525" cap="flat" cmpd="sng" algn="ctr">
            <a:noFill/>
            <a:prstDash val="solid"/>
            <a:round/>
            <a:headEnd type="none" w="med" len="med"/>
            <a:tailEnd type="none" w="med" len="med"/>
          </a:ln>
          <a:effectLst/>
        </p:spPr>
        <p:txBody>
          <a:bodyPr vert="horz" wrap="square" lIns="80010" tIns="40005" rIns="80010" bIns="40005" numCol="1" rtlCol="0" anchor="t" anchorCtr="0" compatLnSpc="1">
            <a:prstTxWarp prst="textNoShape">
              <a:avLst/>
            </a:prstTxWarp>
          </a:bodyPr>
          <a:lstStyle/>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a:p>
            <a:pPr defTabSz="800100" eaLnBrk="0" fontAlgn="base" hangingPunct="0">
              <a:spcBef>
                <a:spcPct val="0"/>
              </a:spcBef>
              <a:spcAft>
                <a:spcPct val="0"/>
              </a:spcAft>
            </a:pPr>
            <a:endParaRPr lang="en-US" sz="2100" dirty="0" smtClean="0">
              <a:latin typeface="Arial" charset="0"/>
            </a:endParaRPr>
          </a:p>
        </p:txBody>
      </p:sp>
      <p:pic>
        <p:nvPicPr>
          <p:cNvPr id="1027"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r="5696"/>
          <a:stretch/>
        </p:blipFill>
        <p:spPr bwMode="auto">
          <a:xfrm>
            <a:off x="23504672" y="12388782"/>
            <a:ext cx="9413729" cy="5869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23752142" y="9694396"/>
            <a:ext cx="9135779" cy="2677656"/>
          </a:xfrm>
          <a:prstGeom prst="rect">
            <a:avLst/>
          </a:prstGeom>
        </p:spPr>
        <p:txBody>
          <a:bodyPr wrap="square">
            <a:spAutoFit/>
          </a:bodyPr>
          <a:lstStyle/>
          <a:p>
            <a:r>
              <a:rPr lang="en-US" sz="2800" dirty="0"/>
              <a:t>Based on the EHR data and survey responses, we have identified several targets </a:t>
            </a:r>
            <a:r>
              <a:rPr lang="en-US" sz="2800" dirty="0" smtClean="0"/>
              <a:t>for the future CDS intervention </a:t>
            </a:r>
          </a:p>
          <a:p>
            <a:pPr marL="514350" indent="-514350">
              <a:buAutoNum type="arabicParenR"/>
            </a:pPr>
            <a:r>
              <a:rPr lang="en-US" sz="2800" dirty="0"/>
              <a:t>streamlining evaluation and </a:t>
            </a:r>
            <a:r>
              <a:rPr lang="en-US" sz="2800" dirty="0" smtClean="0"/>
              <a:t>management</a:t>
            </a:r>
          </a:p>
          <a:p>
            <a:pPr marL="514350" indent="-514350">
              <a:buAutoNum type="arabicParenR"/>
            </a:pPr>
            <a:r>
              <a:rPr lang="en-US" sz="2800" dirty="0" smtClean="0"/>
              <a:t>increasing </a:t>
            </a:r>
            <a:r>
              <a:rPr lang="en-US" sz="2800" dirty="0"/>
              <a:t>documentation of weight </a:t>
            </a:r>
            <a:r>
              <a:rPr lang="en-US" sz="2800" dirty="0" smtClean="0"/>
              <a:t>status</a:t>
            </a:r>
          </a:p>
          <a:p>
            <a:pPr marL="514350" indent="-514350">
              <a:buAutoNum type="arabicParenR"/>
            </a:pPr>
            <a:r>
              <a:rPr lang="en-US" sz="2800" dirty="0" smtClean="0"/>
              <a:t>facilitating </a:t>
            </a:r>
            <a:r>
              <a:rPr lang="en-US" sz="2800" dirty="0"/>
              <a:t>ordering laboratory </a:t>
            </a:r>
            <a:r>
              <a:rPr lang="en-US" sz="2800" dirty="0" smtClean="0"/>
              <a:t>testing </a:t>
            </a:r>
          </a:p>
          <a:p>
            <a:pPr marL="514350" indent="-514350">
              <a:buAutoNum type="arabicParenR"/>
            </a:pPr>
            <a:r>
              <a:rPr lang="en-US" sz="2800" dirty="0" smtClean="0"/>
              <a:t>improving </a:t>
            </a:r>
            <a:r>
              <a:rPr lang="en-US" sz="2800" dirty="0"/>
              <a:t>access to educational </a:t>
            </a:r>
            <a:r>
              <a:rPr lang="en-US" sz="2800" dirty="0" smtClean="0"/>
              <a:t>materials</a:t>
            </a:r>
            <a:endParaRPr lang="en-US" sz="2800" dirty="0"/>
          </a:p>
        </p:txBody>
      </p:sp>
      <p:sp>
        <p:nvSpPr>
          <p:cNvPr id="13" name="Oval 12"/>
          <p:cNvSpPr/>
          <p:nvPr/>
        </p:nvSpPr>
        <p:spPr>
          <a:xfrm>
            <a:off x="23752142" y="12426360"/>
            <a:ext cx="616237" cy="66330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t>1</a:t>
            </a:r>
            <a:endParaRPr lang="en-US" sz="4000" dirty="0"/>
          </a:p>
        </p:txBody>
      </p:sp>
      <p:sp>
        <p:nvSpPr>
          <p:cNvPr id="104" name="Oval 103"/>
          <p:cNvSpPr/>
          <p:nvPr/>
        </p:nvSpPr>
        <p:spPr>
          <a:xfrm>
            <a:off x="25532172" y="13166561"/>
            <a:ext cx="616237" cy="66330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t>2</a:t>
            </a:r>
          </a:p>
        </p:txBody>
      </p:sp>
      <p:sp>
        <p:nvSpPr>
          <p:cNvPr id="105" name="Oval 104"/>
          <p:cNvSpPr/>
          <p:nvPr/>
        </p:nvSpPr>
        <p:spPr>
          <a:xfrm>
            <a:off x="28774479" y="12858461"/>
            <a:ext cx="616237" cy="66330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t>3</a:t>
            </a:r>
            <a:endParaRPr lang="en-US" sz="4000" dirty="0"/>
          </a:p>
        </p:txBody>
      </p:sp>
      <p:sp>
        <p:nvSpPr>
          <p:cNvPr id="106" name="Oval 105"/>
          <p:cNvSpPr/>
          <p:nvPr/>
        </p:nvSpPr>
        <p:spPr>
          <a:xfrm>
            <a:off x="29231738" y="14921474"/>
            <a:ext cx="616237" cy="66330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t>4</a:t>
            </a:r>
          </a:p>
        </p:txBody>
      </p:sp>
      <p:sp>
        <p:nvSpPr>
          <p:cNvPr id="107" name="Text Box 149"/>
          <p:cNvSpPr txBox="1">
            <a:spLocks noChangeArrowheads="1"/>
          </p:cNvSpPr>
          <p:nvPr/>
        </p:nvSpPr>
        <p:spPr bwMode="auto">
          <a:xfrm>
            <a:off x="12941173" y="8379445"/>
            <a:ext cx="10017883" cy="603458"/>
          </a:xfrm>
          <a:prstGeom prst="rect">
            <a:avLst/>
          </a:prstGeom>
          <a:noFill/>
          <a:ln w="9525">
            <a:noFill/>
            <a:miter lim="800000"/>
            <a:headEnd/>
            <a:tailEnd/>
          </a:ln>
        </p:spPr>
        <p:txBody>
          <a:bodyPr wrap="square" lIns="48983" tIns="24491" rIns="48983" bIns="24491">
            <a:spAutoFit/>
          </a:bodyPr>
          <a:lstStyle/>
          <a:p>
            <a:pPr defTabSz="490340">
              <a:spcBef>
                <a:spcPct val="50000"/>
              </a:spcBef>
            </a:pPr>
            <a:r>
              <a:rPr lang="en-US" sz="3200" u="sng" dirty="0" smtClean="0">
                <a:solidFill>
                  <a:srgbClr val="194181"/>
                </a:solidFill>
              </a:rPr>
              <a:t>Clinician documentation of overweight/obesity status</a:t>
            </a:r>
            <a:r>
              <a:rPr lang="en-US" sz="3600" u="sng" dirty="0" smtClean="0">
                <a:solidFill>
                  <a:srgbClr val="194181"/>
                </a:solidFill>
              </a:rPr>
              <a:t> </a:t>
            </a:r>
            <a:r>
              <a:rPr lang="en-US" sz="2800" dirty="0" smtClean="0"/>
              <a:t> </a:t>
            </a:r>
            <a:endParaRPr lang="en-US" sz="2400" dirty="0"/>
          </a:p>
        </p:txBody>
      </p:sp>
      <p:sp>
        <p:nvSpPr>
          <p:cNvPr id="108" name="Text Box 149"/>
          <p:cNvSpPr txBox="1">
            <a:spLocks noChangeArrowheads="1"/>
          </p:cNvSpPr>
          <p:nvPr/>
        </p:nvSpPr>
        <p:spPr bwMode="auto">
          <a:xfrm>
            <a:off x="12941172" y="13933990"/>
            <a:ext cx="10208715" cy="541903"/>
          </a:xfrm>
          <a:prstGeom prst="rect">
            <a:avLst/>
          </a:prstGeom>
          <a:noFill/>
          <a:ln w="9525">
            <a:noFill/>
            <a:miter lim="800000"/>
            <a:headEnd/>
            <a:tailEnd/>
          </a:ln>
        </p:spPr>
        <p:txBody>
          <a:bodyPr wrap="square" lIns="48983" tIns="24491" rIns="48983" bIns="24491">
            <a:spAutoFit/>
          </a:bodyPr>
          <a:lstStyle/>
          <a:p>
            <a:pPr defTabSz="490340">
              <a:spcBef>
                <a:spcPct val="50000"/>
              </a:spcBef>
            </a:pPr>
            <a:r>
              <a:rPr lang="en-US" sz="3200" u="sng" dirty="0" smtClean="0">
                <a:solidFill>
                  <a:srgbClr val="194181"/>
                </a:solidFill>
              </a:rPr>
              <a:t>Appropriate laboratory evaluation in obese children ages 10+</a:t>
            </a:r>
            <a:r>
              <a:rPr lang="en-US" sz="2800" dirty="0" smtClean="0"/>
              <a:t> </a:t>
            </a:r>
            <a:endParaRPr lang="en-US" sz="2400" dirty="0"/>
          </a:p>
        </p:txBody>
      </p:sp>
      <p:sp>
        <p:nvSpPr>
          <p:cNvPr id="109" name="Text Box 149"/>
          <p:cNvSpPr txBox="1">
            <a:spLocks noChangeArrowheads="1"/>
          </p:cNvSpPr>
          <p:nvPr/>
        </p:nvSpPr>
        <p:spPr bwMode="auto">
          <a:xfrm>
            <a:off x="12960058" y="17575887"/>
            <a:ext cx="10208715" cy="541903"/>
          </a:xfrm>
          <a:prstGeom prst="rect">
            <a:avLst/>
          </a:prstGeom>
          <a:noFill/>
          <a:ln w="9525">
            <a:noFill/>
            <a:miter lim="800000"/>
            <a:headEnd/>
            <a:tailEnd/>
          </a:ln>
        </p:spPr>
        <p:txBody>
          <a:bodyPr wrap="square" lIns="48983" tIns="24491" rIns="48983" bIns="24491">
            <a:spAutoFit/>
          </a:bodyPr>
          <a:lstStyle/>
          <a:p>
            <a:pPr defTabSz="490340">
              <a:spcBef>
                <a:spcPct val="50000"/>
              </a:spcBef>
            </a:pPr>
            <a:r>
              <a:rPr lang="en-US" sz="3200" u="sng" dirty="0" smtClean="0">
                <a:solidFill>
                  <a:srgbClr val="194181"/>
                </a:solidFill>
              </a:rPr>
              <a:t>Clinician Survey Response Data</a:t>
            </a:r>
            <a:endParaRPr lang="en-US" sz="2400" dirty="0"/>
          </a:p>
        </p:txBody>
      </p:sp>
      <p:graphicFrame>
        <p:nvGraphicFramePr>
          <p:cNvPr id="110" name="Chart 109"/>
          <p:cNvGraphicFramePr>
            <a:graphicFrameLocks/>
          </p:cNvGraphicFramePr>
          <p:nvPr>
            <p:extLst>
              <p:ext uri="{D42A27DB-BD31-4B8C-83A1-F6EECF244321}">
                <p14:modId xmlns:p14="http://schemas.microsoft.com/office/powerpoint/2010/main" val="1451454673"/>
              </p:ext>
            </p:extLst>
          </p:nvPr>
        </p:nvGraphicFramePr>
        <p:xfrm>
          <a:off x="13093576" y="4652456"/>
          <a:ext cx="9029616" cy="3993689"/>
        </p:xfrm>
        <a:graphic>
          <a:graphicData uri="http://schemas.openxmlformats.org/drawingml/2006/chart">
            <c:chart xmlns:c="http://schemas.openxmlformats.org/drawingml/2006/chart" xmlns:r="http://schemas.openxmlformats.org/officeDocument/2006/relationships" r:id="rId6"/>
          </a:graphicData>
        </a:graphic>
      </p:graphicFrame>
      <p:sp>
        <p:nvSpPr>
          <p:cNvPr id="17" name="TextBox 16"/>
          <p:cNvSpPr txBox="1"/>
          <p:nvPr/>
        </p:nvSpPr>
        <p:spPr>
          <a:xfrm>
            <a:off x="20527239" y="6366796"/>
            <a:ext cx="2203039" cy="1477328"/>
          </a:xfrm>
          <a:prstGeom prst="rect">
            <a:avLst/>
          </a:prstGeom>
          <a:noFill/>
        </p:spPr>
        <p:txBody>
          <a:bodyPr wrap="none" rtlCol="0">
            <a:spAutoFit/>
          </a:bodyPr>
          <a:lstStyle/>
          <a:p>
            <a:r>
              <a:rPr lang="en-US" sz="1800" dirty="0" smtClean="0"/>
              <a:t>Overweight patients: </a:t>
            </a:r>
          </a:p>
          <a:p>
            <a:r>
              <a:rPr lang="en-US" sz="1800" dirty="0" smtClean="0"/>
              <a:t>34,971 (16.76%)</a:t>
            </a:r>
          </a:p>
          <a:p>
            <a:endParaRPr lang="en-US" sz="1800" dirty="0" smtClean="0"/>
          </a:p>
          <a:p>
            <a:r>
              <a:rPr lang="en-US" sz="1800" dirty="0" smtClean="0"/>
              <a:t>Obese patients: </a:t>
            </a:r>
          </a:p>
          <a:p>
            <a:r>
              <a:rPr lang="en-US" sz="1800" dirty="0" smtClean="0"/>
              <a:t>28,451 (13.64%)</a:t>
            </a:r>
            <a:endParaRPr lang="en-US" sz="1800" dirty="0"/>
          </a:p>
        </p:txBody>
      </p:sp>
      <p:graphicFrame>
        <p:nvGraphicFramePr>
          <p:cNvPr id="48" name="Chart 47"/>
          <p:cNvGraphicFramePr>
            <a:graphicFrameLocks/>
          </p:cNvGraphicFramePr>
          <p:nvPr>
            <p:extLst>
              <p:ext uri="{D42A27DB-BD31-4B8C-83A1-F6EECF244321}">
                <p14:modId xmlns:p14="http://schemas.microsoft.com/office/powerpoint/2010/main" val="3674357644"/>
              </p:ext>
            </p:extLst>
          </p:nvPr>
        </p:nvGraphicFramePr>
        <p:xfrm>
          <a:off x="17935689" y="10625757"/>
          <a:ext cx="5118781" cy="3347233"/>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49" name="Chart 48"/>
          <p:cNvGraphicFramePr>
            <a:graphicFrameLocks/>
          </p:cNvGraphicFramePr>
          <p:nvPr>
            <p:extLst>
              <p:ext uri="{D42A27DB-BD31-4B8C-83A1-F6EECF244321}">
                <p14:modId xmlns:p14="http://schemas.microsoft.com/office/powerpoint/2010/main" val="2434402528"/>
              </p:ext>
            </p:extLst>
          </p:nvPr>
        </p:nvGraphicFramePr>
        <p:xfrm>
          <a:off x="12941175" y="10619021"/>
          <a:ext cx="5141112" cy="3347233"/>
        </p:xfrm>
        <a:graphic>
          <a:graphicData uri="http://schemas.openxmlformats.org/drawingml/2006/chart">
            <c:chart xmlns:c="http://schemas.openxmlformats.org/drawingml/2006/chart" xmlns:r="http://schemas.openxmlformats.org/officeDocument/2006/relationships" r:id="rId8"/>
          </a:graphicData>
        </a:graphic>
      </p:graphicFrame>
      <p:pic>
        <p:nvPicPr>
          <p:cNvPr id="3" name="Picture 3"/>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341554" y="13674086"/>
            <a:ext cx="1832738" cy="337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noChangeArrowheads="1"/>
          </p:cNvPicPr>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352858" y="13645057"/>
            <a:ext cx="1573249" cy="337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12941174" y="8944407"/>
            <a:ext cx="10762550" cy="830997"/>
          </a:xfrm>
          <a:prstGeom prst="rect">
            <a:avLst/>
          </a:prstGeom>
        </p:spPr>
        <p:txBody>
          <a:bodyPr wrap="square">
            <a:spAutoFit/>
          </a:bodyPr>
          <a:lstStyle/>
          <a:p>
            <a:r>
              <a:rPr lang="en-US" sz="2400" dirty="0"/>
              <a:t>Most </a:t>
            </a:r>
            <a:r>
              <a:rPr lang="en-US" sz="2400" dirty="0" smtClean="0"/>
              <a:t>clinicians (92</a:t>
            </a:r>
            <a:r>
              <a:rPr lang="en-US" sz="2400" dirty="0"/>
              <a:t>%) reported “always” or “frequently” documenting weight </a:t>
            </a:r>
            <a:r>
              <a:rPr lang="en-US" sz="2400" dirty="0" smtClean="0"/>
              <a:t>status  Most clinicians (88%) </a:t>
            </a:r>
            <a:r>
              <a:rPr lang="en-US" sz="2400" dirty="0"/>
              <a:t>reported adding the diagnosis to the problem </a:t>
            </a:r>
            <a:r>
              <a:rPr lang="en-US" sz="2400" dirty="0" smtClean="0"/>
              <a:t>list</a:t>
            </a:r>
            <a:endParaRPr lang="en-US" sz="2400" dirty="0"/>
          </a:p>
        </p:txBody>
      </p:sp>
      <p:sp>
        <p:nvSpPr>
          <p:cNvPr id="50" name="Rectangle 49"/>
          <p:cNvSpPr/>
          <p:nvPr/>
        </p:nvSpPr>
        <p:spPr>
          <a:xfrm>
            <a:off x="12971583" y="9775404"/>
            <a:ext cx="10178304" cy="830997"/>
          </a:xfrm>
          <a:prstGeom prst="rect">
            <a:avLst/>
          </a:prstGeom>
        </p:spPr>
        <p:txBody>
          <a:bodyPr wrap="square">
            <a:spAutoFit/>
          </a:bodyPr>
          <a:lstStyle/>
          <a:p>
            <a:r>
              <a:rPr lang="en-US" sz="2400" dirty="0" smtClean="0"/>
              <a:t>Actual EHR documentation rates: </a:t>
            </a:r>
          </a:p>
          <a:p>
            <a:r>
              <a:rPr lang="en-US" sz="2400" dirty="0" smtClean="0"/>
              <a:t>Overweight – 13.30%		Obese – 49.48%</a:t>
            </a:r>
            <a:endParaRPr lang="en-US" sz="2400" dirty="0"/>
          </a:p>
        </p:txBody>
      </p:sp>
      <p:sp>
        <p:nvSpPr>
          <p:cNvPr id="9" name="Rectangle 8"/>
          <p:cNvSpPr/>
          <p:nvPr/>
        </p:nvSpPr>
        <p:spPr>
          <a:xfrm>
            <a:off x="13093672" y="14435278"/>
            <a:ext cx="16134889" cy="830997"/>
          </a:xfrm>
          <a:prstGeom prst="rect">
            <a:avLst/>
          </a:prstGeom>
        </p:spPr>
        <p:txBody>
          <a:bodyPr>
            <a:spAutoFit/>
          </a:bodyPr>
          <a:lstStyle/>
          <a:p>
            <a:r>
              <a:rPr lang="en-US" sz="2400" dirty="0"/>
              <a:t>85% of providers reported </a:t>
            </a:r>
            <a:r>
              <a:rPr lang="en-US" sz="2400" dirty="0" smtClean="0"/>
              <a:t>starting screening labs before </a:t>
            </a:r>
            <a:r>
              <a:rPr lang="en-US" sz="2400" dirty="0"/>
              <a:t>10 </a:t>
            </a:r>
            <a:r>
              <a:rPr lang="en-US" sz="2400" dirty="0" smtClean="0"/>
              <a:t>years</a:t>
            </a:r>
          </a:p>
          <a:p>
            <a:r>
              <a:rPr lang="en-US" sz="2400" dirty="0"/>
              <a:t>Actual EHR documentation rates: </a:t>
            </a:r>
          </a:p>
        </p:txBody>
      </p:sp>
      <p:graphicFrame>
        <p:nvGraphicFramePr>
          <p:cNvPr id="10" name="Table 9"/>
          <p:cNvGraphicFramePr>
            <a:graphicFrameLocks noGrp="1"/>
          </p:cNvGraphicFramePr>
          <p:nvPr>
            <p:extLst>
              <p:ext uri="{D42A27DB-BD31-4B8C-83A1-F6EECF244321}">
                <p14:modId xmlns:p14="http://schemas.microsoft.com/office/powerpoint/2010/main" val="883917200"/>
              </p:ext>
            </p:extLst>
          </p:nvPr>
        </p:nvGraphicFramePr>
        <p:xfrm>
          <a:off x="12941175" y="15244788"/>
          <a:ext cx="10563497" cy="2377440"/>
        </p:xfrm>
        <a:graphic>
          <a:graphicData uri="http://schemas.openxmlformats.org/drawingml/2006/table">
            <a:tbl>
              <a:tblPr firstRow="1" bandRow="1">
                <a:tableStyleId>{8EC20E35-A176-4012-BC5E-935CFFF8708E}</a:tableStyleId>
              </a:tblPr>
              <a:tblGrid>
                <a:gridCol w="3994275"/>
                <a:gridCol w="6569222"/>
              </a:tblGrid>
              <a:tr h="370840">
                <a:tc>
                  <a:txBody>
                    <a:bodyPr/>
                    <a:lstStyle/>
                    <a:p>
                      <a:r>
                        <a:rPr lang="en-US" sz="2000" dirty="0" smtClean="0"/>
                        <a:t>Disorder</a:t>
                      </a:r>
                      <a:r>
                        <a:rPr lang="en-US" sz="2000" baseline="0" dirty="0" smtClean="0"/>
                        <a:t> (laboratory studies)</a:t>
                      </a:r>
                      <a:endParaRPr lang="en-US" sz="2000" dirty="0"/>
                    </a:p>
                  </a:txBody>
                  <a:tcPr/>
                </a:tc>
                <a:tc>
                  <a:txBody>
                    <a:bodyPr/>
                    <a:lstStyle/>
                    <a:p>
                      <a:r>
                        <a:rPr lang="en-US" sz="2000" dirty="0" smtClean="0"/>
                        <a:t>% of patients</a:t>
                      </a:r>
                      <a:r>
                        <a:rPr lang="en-US" sz="2000" baseline="0" dirty="0" smtClean="0"/>
                        <a:t> with test orders at a visit or within last 2 years</a:t>
                      </a:r>
                      <a:endParaRPr lang="en-US" sz="2000" dirty="0"/>
                    </a:p>
                  </a:txBody>
                  <a:tcPr/>
                </a:tc>
              </a:tr>
              <a:tr h="370840">
                <a:tc>
                  <a:txBody>
                    <a:bodyPr/>
                    <a:lstStyle/>
                    <a:p>
                      <a:r>
                        <a:rPr lang="en-US" sz="2000" dirty="0" smtClean="0"/>
                        <a:t>Fatty Liver Disease (AST)</a:t>
                      </a:r>
                      <a:endParaRPr lang="en-US" sz="2000" dirty="0"/>
                    </a:p>
                  </a:txBody>
                  <a:tcPr/>
                </a:tc>
                <a:tc>
                  <a:txBody>
                    <a:bodyPr/>
                    <a:lstStyle/>
                    <a:p>
                      <a:pPr algn="ctr"/>
                      <a:r>
                        <a:rPr lang="en-US" sz="2000" dirty="0" smtClean="0"/>
                        <a:t>15.8%</a:t>
                      </a:r>
                      <a:endParaRPr lang="en-US" sz="2000" dirty="0"/>
                    </a:p>
                  </a:txBody>
                  <a:tcPr/>
                </a:tc>
              </a:tr>
              <a:tr h="370840">
                <a:tc>
                  <a:txBody>
                    <a:bodyPr/>
                    <a:lstStyle/>
                    <a:p>
                      <a:r>
                        <a:rPr lang="en-US" sz="2000" dirty="0" smtClean="0"/>
                        <a:t>Fatty Liver Disease (ALT)</a:t>
                      </a:r>
                      <a:endParaRPr lang="en-US" sz="2000" dirty="0"/>
                    </a:p>
                  </a:txBody>
                  <a:tcPr/>
                </a:tc>
                <a:tc>
                  <a:txBody>
                    <a:bodyPr/>
                    <a:lstStyle/>
                    <a:p>
                      <a:pPr algn="ctr"/>
                      <a:r>
                        <a:rPr lang="en-US" sz="2000" dirty="0" smtClean="0"/>
                        <a:t>24.9%</a:t>
                      </a:r>
                      <a:endParaRPr lang="en-US" sz="2000" dirty="0"/>
                    </a:p>
                  </a:txBody>
                  <a:tcPr/>
                </a:tc>
              </a:tr>
              <a:tr h="370840">
                <a:tc>
                  <a:txBody>
                    <a:bodyPr/>
                    <a:lstStyle/>
                    <a:p>
                      <a:r>
                        <a:rPr lang="en-US" sz="2000" dirty="0" smtClean="0"/>
                        <a:t>Hyperlipidemia</a:t>
                      </a:r>
                      <a:r>
                        <a:rPr lang="en-US" sz="2000" baseline="0" dirty="0" smtClean="0"/>
                        <a:t> – overweight (Lipid)</a:t>
                      </a:r>
                      <a:endParaRPr lang="en-US" sz="2000" dirty="0"/>
                    </a:p>
                  </a:txBody>
                  <a:tcPr/>
                </a:tc>
                <a:tc>
                  <a:txBody>
                    <a:bodyPr/>
                    <a:lstStyle/>
                    <a:p>
                      <a:pPr algn="ctr"/>
                      <a:r>
                        <a:rPr lang="en-US" sz="2000" dirty="0" smtClean="0"/>
                        <a:t>26.0%</a:t>
                      </a:r>
                      <a:endParaRPr lang="en-US" sz="2000" dirty="0"/>
                    </a:p>
                  </a:txBody>
                  <a:tcPr/>
                </a:tc>
              </a:tr>
              <a:tr h="370840">
                <a:tc>
                  <a:txBody>
                    <a:bodyPr/>
                    <a:lstStyle/>
                    <a:p>
                      <a:r>
                        <a:rPr lang="en-US" sz="2000" dirty="0" smtClean="0"/>
                        <a:t>Hyperlipidemia – obese (Lipid)</a:t>
                      </a:r>
                      <a:endParaRPr lang="en-US" sz="2000" dirty="0"/>
                    </a:p>
                  </a:txBody>
                  <a:tcPr/>
                </a:tc>
                <a:tc>
                  <a:txBody>
                    <a:bodyPr/>
                    <a:lstStyle/>
                    <a:p>
                      <a:pPr algn="ctr"/>
                      <a:r>
                        <a:rPr lang="en-US" sz="2000" dirty="0" smtClean="0"/>
                        <a:t>53.2%</a:t>
                      </a:r>
                      <a:endParaRPr lang="en-US" sz="2000" dirty="0"/>
                    </a:p>
                  </a:txBody>
                  <a:tcPr/>
                </a:tc>
              </a:tr>
              <a:tr h="370840">
                <a:tc>
                  <a:txBody>
                    <a:bodyPr/>
                    <a:lstStyle/>
                    <a:p>
                      <a:r>
                        <a:rPr lang="en-US" sz="2000" dirty="0" smtClean="0"/>
                        <a:t>Diabetes (Glucose)</a:t>
                      </a:r>
                      <a:endParaRPr lang="en-US" sz="2000" dirty="0"/>
                    </a:p>
                  </a:txBody>
                  <a:tcPr/>
                </a:tc>
                <a:tc>
                  <a:txBody>
                    <a:bodyPr/>
                    <a:lstStyle/>
                    <a:p>
                      <a:pPr algn="ctr"/>
                      <a:r>
                        <a:rPr lang="en-US" sz="2000" dirty="0" smtClean="0"/>
                        <a:t>36.4%</a:t>
                      </a:r>
                      <a:endParaRPr lang="en-US" sz="2000" dirty="0"/>
                    </a:p>
                  </a:txBody>
                  <a:tcPr/>
                </a:tc>
              </a:tr>
            </a:tbl>
          </a:graphicData>
        </a:graphic>
      </p:graphicFrame>
      <p:sp>
        <p:nvSpPr>
          <p:cNvPr id="12" name="Rectangle 11"/>
          <p:cNvSpPr/>
          <p:nvPr/>
        </p:nvSpPr>
        <p:spPr>
          <a:xfrm>
            <a:off x="12984454" y="18117790"/>
            <a:ext cx="10710718" cy="2000548"/>
          </a:xfrm>
          <a:prstGeom prst="rect">
            <a:avLst/>
          </a:prstGeom>
        </p:spPr>
        <p:txBody>
          <a:bodyPr wrap="square">
            <a:spAutoFit/>
          </a:bodyPr>
          <a:lstStyle/>
          <a:p>
            <a:r>
              <a:rPr lang="en-US" sz="2800" dirty="0"/>
              <a:t>We had 112 survey responses (35% response-rate</a:t>
            </a:r>
            <a:r>
              <a:rPr lang="en-US" sz="2800" dirty="0" smtClean="0"/>
              <a:t>) </a:t>
            </a:r>
            <a:endParaRPr lang="en-US" sz="2800" dirty="0"/>
          </a:p>
          <a:p>
            <a:r>
              <a:rPr lang="en-US" sz="2400" dirty="0" smtClean="0"/>
              <a:t>99% </a:t>
            </a:r>
            <a:r>
              <a:rPr lang="en-US" sz="2400" dirty="0"/>
              <a:t>reported it was their role to diagnose </a:t>
            </a:r>
            <a:r>
              <a:rPr lang="en-US" sz="2400" dirty="0" smtClean="0"/>
              <a:t>obesity</a:t>
            </a:r>
            <a:endParaRPr lang="en-US" sz="2400" dirty="0"/>
          </a:p>
          <a:p>
            <a:r>
              <a:rPr lang="en-US" sz="2400" dirty="0" smtClean="0"/>
              <a:t>55</a:t>
            </a:r>
            <a:r>
              <a:rPr lang="en-US" sz="2400" dirty="0"/>
              <a:t>% reported their role included management of obese children with </a:t>
            </a:r>
            <a:r>
              <a:rPr lang="en-US" sz="2400" dirty="0" smtClean="0"/>
              <a:t>comorbidities</a:t>
            </a:r>
            <a:endParaRPr lang="en-US" sz="2400" dirty="0"/>
          </a:p>
          <a:p>
            <a:r>
              <a:rPr lang="en-US" sz="2400" dirty="0" smtClean="0"/>
              <a:t>64.5% </a:t>
            </a:r>
            <a:r>
              <a:rPr lang="en-US" sz="2400" dirty="0"/>
              <a:t>used </a:t>
            </a:r>
            <a:r>
              <a:rPr lang="en-US" sz="2400" dirty="0" smtClean="0"/>
              <a:t>the EHR </a:t>
            </a:r>
            <a:r>
              <a:rPr lang="en-US" sz="2400" dirty="0"/>
              <a:t>embedded educational </a:t>
            </a:r>
            <a:r>
              <a:rPr lang="en-US" sz="2400" dirty="0" smtClean="0"/>
              <a:t>material</a:t>
            </a:r>
          </a:p>
          <a:p>
            <a:r>
              <a:rPr lang="en-US" sz="2400" dirty="0" smtClean="0"/>
              <a:t>75% used non-EHR resources (websites, paper handouts, other materials)</a:t>
            </a:r>
            <a:endParaRPr lang="en-US" sz="2800" dirty="0"/>
          </a:p>
        </p:txBody>
      </p:sp>
      <p:sp>
        <p:nvSpPr>
          <p:cNvPr id="14" name="Rectangle 13"/>
          <p:cNvSpPr/>
          <p:nvPr/>
        </p:nvSpPr>
        <p:spPr>
          <a:xfrm>
            <a:off x="13014527" y="19947407"/>
            <a:ext cx="11057661" cy="1938992"/>
          </a:xfrm>
          <a:prstGeom prst="rect">
            <a:avLst/>
          </a:prstGeom>
        </p:spPr>
        <p:txBody>
          <a:bodyPr wrap="square">
            <a:spAutoFit/>
          </a:bodyPr>
          <a:lstStyle/>
          <a:p>
            <a:r>
              <a:rPr lang="en-US" sz="2400" u="sng" dirty="0" smtClean="0"/>
              <a:t>Opinions of proposed intervention targets:</a:t>
            </a:r>
          </a:p>
          <a:p>
            <a:r>
              <a:rPr lang="en-US" sz="2400" dirty="0" smtClean="0"/>
              <a:t>35.8</a:t>
            </a:r>
            <a:r>
              <a:rPr lang="en-US" sz="2400" dirty="0"/>
              <a:t>% </a:t>
            </a:r>
            <a:r>
              <a:rPr lang="en-US" sz="2400" dirty="0" smtClean="0"/>
              <a:t>had interest in streamlined </a:t>
            </a:r>
            <a:r>
              <a:rPr lang="en-US" sz="2400" dirty="0"/>
              <a:t>evaluation and management</a:t>
            </a:r>
          </a:p>
          <a:p>
            <a:r>
              <a:rPr lang="en-US" sz="2400" dirty="0"/>
              <a:t>30% had interest in</a:t>
            </a:r>
            <a:r>
              <a:rPr lang="en-US" sz="2400" dirty="0" smtClean="0"/>
              <a:t> </a:t>
            </a:r>
            <a:r>
              <a:rPr lang="en-US" sz="2400" dirty="0"/>
              <a:t>improved educational materials</a:t>
            </a:r>
          </a:p>
          <a:p>
            <a:r>
              <a:rPr lang="en-US" sz="2400" dirty="0" smtClean="0"/>
              <a:t>9.4</a:t>
            </a:r>
            <a:r>
              <a:rPr lang="en-US" sz="2400" dirty="0"/>
              <a:t>% had interest in </a:t>
            </a:r>
            <a:r>
              <a:rPr lang="en-US" sz="2400" dirty="0" smtClean="0"/>
              <a:t>better </a:t>
            </a:r>
            <a:r>
              <a:rPr lang="en-US" sz="2400" dirty="0"/>
              <a:t>documentation </a:t>
            </a:r>
            <a:r>
              <a:rPr lang="en-US" sz="2400" dirty="0" smtClean="0"/>
              <a:t>templates</a:t>
            </a:r>
            <a:endParaRPr lang="en-US" sz="2400" dirty="0"/>
          </a:p>
          <a:p>
            <a:r>
              <a:rPr lang="en-US" sz="2400" dirty="0"/>
              <a:t>2.8% </a:t>
            </a:r>
            <a:r>
              <a:rPr lang="en-US" sz="2400" dirty="0" smtClean="0"/>
              <a:t>did </a:t>
            </a:r>
            <a:r>
              <a:rPr lang="en-US" sz="2400" dirty="0"/>
              <a:t>not wish for any </a:t>
            </a:r>
            <a:r>
              <a:rPr lang="en-US" sz="2400" dirty="0" smtClean="0"/>
              <a:t>intervention</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4300</TotalTime>
  <Words>759</Words>
  <Application>Microsoft Office PowerPoint</Application>
  <PresentationFormat>Custom</PresentationFormat>
  <Paragraphs>222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Childrens Hospital of Philadelphia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Children's Hospital of Phila</dc:creator>
  <cp:lastModifiedBy>Jeremy Michel</cp:lastModifiedBy>
  <cp:revision>176</cp:revision>
  <cp:lastPrinted>2014-04-18T18:31:07Z</cp:lastPrinted>
  <dcterms:created xsi:type="dcterms:W3CDTF">2012-03-01T19:01:14Z</dcterms:created>
  <dcterms:modified xsi:type="dcterms:W3CDTF">2014-10-29T19:57:31Z</dcterms:modified>
</cp:coreProperties>
</file>